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otaimotor.com.tw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02F88-1C19-437B-9E2B-B0E72E36C95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40742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和泰汽車的</a:t>
            </a:r>
            <a:r>
              <a:rPr lang="en-US" altLang="zh-TW" smtClean="0"/>
              <a:t>IS/IT</a:t>
            </a:r>
            <a:r>
              <a:rPr lang="zh-TW" altLang="en-US" smtClean="0"/>
              <a:t>策略</a:t>
            </a:r>
          </a:p>
        </p:txBody>
      </p:sp>
      <p:pic>
        <p:nvPicPr>
          <p:cNvPr id="210948" name="Picture 5" descr="index0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27313" y="1484313"/>
            <a:ext cx="3805237" cy="9144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5B0F-6BBE-411A-89E2-899540497076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20163" name="Rectangle 83"/>
          <p:cNvSpPr>
            <a:spLocks noChangeArrowheads="1"/>
          </p:cNvSpPr>
          <p:nvPr/>
        </p:nvSpPr>
        <p:spPr bwMode="auto">
          <a:xfrm>
            <a:off x="827088" y="1700213"/>
            <a:ext cx="7921625" cy="417671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20164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2213" y="3333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5" name="Text Box 6"/>
          <p:cNvSpPr txBox="1">
            <a:spLocks noChangeArrowheads="1"/>
          </p:cNvSpPr>
          <p:nvPr/>
        </p:nvSpPr>
        <p:spPr bwMode="auto">
          <a:xfrm>
            <a:off x="395288" y="333375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目標的形成</a:t>
            </a:r>
          </a:p>
        </p:txBody>
      </p:sp>
      <p:sp>
        <p:nvSpPr>
          <p:cNvPr id="220166" name="Text Box 7"/>
          <p:cNvSpPr txBox="1">
            <a:spLocks noChangeArrowheads="1"/>
          </p:cNvSpPr>
          <p:nvPr/>
        </p:nvSpPr>
        <p:spPr bwMode="auto">
          <a:xfrm>
            <a:off x="547688" y="10033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願景 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IV ---- 10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大最受景仰企業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52488" y="1704975"/>
            <a:ext cx="7848600" cy="4114800"/>
            <a:chOff x="-3" y="-3"/>
            <a:chExt cx="5782" cy="3402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776" cy="3396"/>
              <a:chOff x="0" y="0"/>
              <a:chExt cx="5776" cy="33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886" cy="403"/>
                <a:chOff x="0" y="0"/>
                <a:chExt cx="886" cy="403"/>
              </a:xfrm>
            </p:grpSpPr>
            <p:sp>
              <p:nvSpPr>
                <p:cNvPr id="220240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策略</a:t>
                  </a:r>
                </a:p>
              </p:txBody>
            </p:sp>
            <p:sp>
              <p:nvSpPr>
                <p:cNvPr id="220241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886" y="0"/>
                <a:ext cx="1462" cy="403"/>
                <a:chOff x="886" y="0"/>
                <a:chExt cx="1462" cy="403"/>
              </a:xfrm>
            </p:grpSpPr>
            <p:sp>
              <p:nvSpPr>
                <p:cNvPr id="220238" name="Rectangle 14"/>
                <p:cNvSpPr>
                  <a:spLocks noChangeArrowheads="1"/>
                </p:cNvSpPr>
                <p:nvPr/>
              </p:nvSpPr>
              <p:spPr bwMode="auto">
                <a:xfrm>
                  <a:off x="897" y="0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組織目標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39" name="Rectangle 15"/>
                <p:cNvSpPr>
                  <a:spLocks noChangeArrowheads="1"/>
                </p:cNvSpPr>
                <p:nvPr/>
              </p:nvSpPr>
              <p:spPr bwMode="auto">
                <a:xfrm>
                  <a:off x="886" y="0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348" y="0"/>
                <a:ext cx="1758" cy="403"/>
                <a:chOff x="2348" y="0"/>
                <a:chExt cx="1758" cy="403"/>
              </a:xfrm>
            </p:grpSpPr>
            <p:sp>
              <p:nvSpPr>
                <p:cNvPr id="220236" name="Rectangle 17"/>
                <p:cNvSpPr>
                  <a:spLocks noChangeArrowheads="1"/>
                </p:cNvSpPr>
                <p:nvPr/>
              </p:nvSpPr>
              <p:spPr bwMode="auto">
                <a:xfrm>
                  <a:off x="2359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關鍵流程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37" name="Rectangle 18"/>
                <p:cNvSpPr>
                  <a:spLocks noChangeArrowheads="1"/>
                </p:cNvSpPr>
                <p:nvPr/>
              </p:nvSpPr>
              <p:spPr bwMode="auto">
                <a:xfrm>
                  <a:off x="2348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4106" y="0"/>
                <a:ext cx="1670" cy="403"/>
                <a:chOff x="4106" y="0"/>
                <a:chExt cx="1670" cy="403"/>
              </a:xfrm>
            </p:grpSpPr>
            <p:sp>
              <p:nvSpPr>
                <p:cNvPr id="220234" name="Rectangle 20"/>
                <p:cNvSpPr>
                  <a:spLocks noChangeArrowheads="1"/>
                </p:cNvSpPr>
                <p:nvPr/>
              </p:nvSpPr>
              <p:spPr bwMode="auto">
                <a:xfrm>
                  <a:off x="4117" y="0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關鍵評量指標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35" name="Rectangle 21"/>
                <p:cNvSpPr>
                  <a:spLocks noChangeArrowheads="1"/>
                </p:cNvSpPr>
                <p:nvPr/>
              </p:nvSpPr>
              <p:spPr bwMode="auto">
                <a:xfrm>
                  <a:off x="4106" y="0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886" cy="403"/>
                <a:chOff x="0" y="403"/>
                <a:chExt cx="886" cy="403"/>
              </a:xfrm>
            </p:grpSpPr>
            <p:sp>
              <p:nvSpPr>
                <p:cNvPr id="220232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強化公關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33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886" y="403"/>
                <a:ext cx="1462" cy="403"/>
                <a:chOff x="886" y="403"/>
                <a:chExt cx="1462" cy="403"/>
              </a:xfrm>
            </p:grpSpPr>
            <p:sp>
              <p:nvSpPr>
                <p:cNvPr id="220230" name="Rectangle 26"/>
                <p:cNvSpPr>
                  <a:spLocks noChangeArrowheads="1"/>
                </p:cNvSpPr>
                <p:nvPr/>
              </p:nvSpPr>
              <p:spPr bwMode="auto">
                <a:xfrm>
                  <a:off x="897" y="403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強化公關課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31" name="Rectangle 27"/>
                <p:cNvSpPr>
                  <a:spLocks noChangeArrowheads="1"/>
                </p:cNvSpPr>
                <p:nvPr/>
              </p:nvSpPr>
              <p:spPr bwMode="auto">
                <a:xfrm>
                  <a:off x="886" y="403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348" y="403"/>
                <a:ext cx="1758" cy="403"/>
                <a:chOff x="2348" y="403"/>
                <a:chExt cx="1758" cy="403"/>
              </a:xfrm>
            </p:grpSpPr>
            <p:sp>
              <p:nvSpPr>
                <p:cNvPr id="220228" name="Rectangle 29"/>
                <p:cNvSpPr>
                  <a:spLocks noChangeArrowheads="1"/>
                </p:cNvSpPr>
                <p:nvPr/>
              </p:nvSpPr>
              <p:spPr bwMode="auto">
                <a:xfrm>
                  <a:off x="2359" y="403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成為十大景仰企業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29" name="Rectangle 30"/>
                <p:cNvSpPr>
                  <a:spLocks noChangeArrowheads="1"/>
                </p:cNvSpPr>
                <p:nvPr/>
              </p:nvSpPr>
              <p:spPr bwMode="auto">
                <a:xfrm>
                  <a:off x="2348" y="403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4106" y="403"/>
                <a:ext cx="1670" cy="403"/>
                <a:chOff x="4106" y="403"/>
                <a:chExt cx="1670" cy="403"/>
              </a:xfrm>
            </p:grpSpPr>
            <p:sp>
              <p:nvSpPr>
                <p:cNvPr id="220226" name="Rectangle 32"/>
                <p:cNvSpPr>
                  <a:spLocks noChangeArrowheads="1"/>
                </p:cNvSpPr>
                <p:nvPr/>
              </p:nvSpPr>
              <p:spPr bwMode="auto">
                <a:xfrm>
                  <a:off x="4117" y="403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企業形象及獲利能力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27" name="Rectangle 33"/>
                <p:cNvSpPr>
                  <a:spLocks noChangeArrowheads="1"/>
                </p:cNvSpPr>
                <p:nvPr/>
              </p:nvSpPr>
              <p:spPr bwMode="auto">
                <a:xfrm>
                  <a:off x="4106" y="403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806"/>
                <a:ext cx="886" cy="403"/>
                <a:chOff x="0" y="806"/>
                <a:chExt cx="886" cy="403"/>
              </a:xfrm>
            </p:grpSpPr>
            <p:sp>
              <p:nvSpPr>
                <p:cNvPr id="220224" name="Rectangle 35"/>
                <p:cNvSpPr>
                  <a:spLocks noChangeArrowheads="1"/>
                </p:cNvSpPr>
                <p:nvPr/>
              </p:nvSpPr>
              <p:spPr bwMode="auto">
                <a:xfrm>
                  <a:off x="11" y="806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公益文化活動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25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886" y="806"/>
                <a:ext cx="1462" cy="403"/>
                <a:chOff x="886" y="806"/>
                <a:chExt cx="1462" cy="403"/>
              </a:xfrm>
            </p:grpSpPr>
            <p:sp>
              <p:nvSpPr>
                <p:cNvPr id="220222" name="Rectangle 38"/>
                <p:cNvSpPr>
                  <a:spLocks noChangeArrowheads="1"/>
                </p:cNvSpPr>
                <p:nvPr/>
              </p:nvSpPr>
              <p:spPr bwMode="auto">
                <a:xfrm>
                  <a:off x="897" y="806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強化純青基金會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23" name="Rectangle 39"/>
                <p:cNvSpPr>
                  <a:spLocks noChangeArrowheads="1"/>
                </p:cNvSpPr>
                <p:nvPr/>
              </p:nvSpPr>
              <p:spPr bwMode="auto">
                <a:xfrm>
                  <a:off x="886" y="806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2348" y="806"/>
                <a:ext cx="1758" cy="403"/>
                <a:chOff x="2348" y="806"/>
                <a:chExt cx="1758" cy="403"/>
              </a:xfrm>
            </p:grpSpPr>
            <p:sp>
              <p:nvSpPr>
                <p:cNvPr id="220220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9" y="806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80000"/>
                    </a:lnSpc>
                  </a:pP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公益活動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21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8" y="806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4106" y="806"/>
                <a:ext cx="1670" cy="403"/>
                <a:chOff x="4106" y="806"/>
                <a:chExt cx="1670" cy="403"/>
              </a:xfrm>
            </p:grpSpPr>
            <p:sp>
              <p:nvSpPr>
                <p:cNvPr id="220218" name="Rectangle 44"/>
                <p:cNvSpPr>
                  <a:spLocks noChangeArrowheads="1"/>
                </p:cNvSpPr>
                <p:nvPr/>
              </p:nvSpPr>
              <p:spPr bwMode="auto">
                <a:xfrm>
                  <a:off x="4117" y="806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民眾口碑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19" name="Rectangle 45"/>
                <p:cNvSpPr>
                  <a:spLocks noChangeArrowheads="1"/>
                </p:cNvSpPr>
                <p:nvPr/>
              </p:nvSpPr>
              <p:spPr bwMode="auto">
                <a:xfrm>
                  <a:off x="4106" y="806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0" y="1209"/>
                <a:ext cx="886" cy="1669"/>
                <a:chOff x="0" y="1209"/>
                <a:chExt cx="886" cy="1669"/>
              </a:xfrm>
            </p:grpSpPr>
            <p:sp>
              <p:nvSpPr>
                <p:cNvPr id="220216" name="Rectangle 47"/>
                <p:cNvSpPr>
                  <a:spLocks noChangeArrowheads="1"/>
                </p:cNvSpPr>
                <p:nvPr/>
              </p:nvSpPr>
              <p:spPr bwMode="auto">
                <a:xfrm>
                  <a:off x="11" y="1209"/>
                  <a:ext cx="864" cy="16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提升員工</a:t>
                  </a:r>
                </a:p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滿意度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17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886" cy="166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886" y="1209"/>
                <a:ext cx="1462" cy="633"/>
                <a:chOff x="886" y="1209"/>
                <a:chExt cx="1462" cy="633"/>
              </a:xfrm>
            </p:grpSpPr>
            <p:sp>
              <p:nvSpPr>
                <p:cNvPr id="220214" name="Rectangle 50"/>
                <p:cNvSpPr>
                  <a:spLocks noChangeArrowheads="1"/>
                </p:cNvSpPr>
                <p:nvPr/>
              </p:nvSpPr>
              <p:spPr bwMode="auto">
                <a:xfrm>
                  <a:off x="897" y="1209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ＨＲ系統導入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15" name="Rectangle 51"/>
                <p:cNvSpPr>
                  <a:spLocks noChangeArrowheads="1"/>
                </p:cNvSpPr>
                <p:nvPr/>
              </p:nvSpPr>
              <p:spPr bwMode="auto">
                <a:xfrm>
                  <a:off x="886" y="1209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2348" y="1209"/>
                <a:ext cx="1758" cy="633"/>
                <a:chOff x="2348" y="1209"/>
                <a:chExt cx="1758" cy="633"/>
              </a:xfrm>
            </p:grpSpPr>
            <p:sp>
              <p:nvSpPr>
                <p:cNvPr id="220212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9" y="1209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3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流程改造</a:t>
                  </a: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組織改造</a:t>
                  </a: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電腦普及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13" name="Rectangle 54"/>
                <p:cNvSpPr>
                  <a:spLocks noChangeArrowheads="1"/>
                </p:cNvSpPr>
                <p:nvPr/>
              </p:nvSpPr>
              <p:spPr bwMode="auto">
                <a:xfrm>
                  <a:off x="2348" y="1209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4106" y="1209"/>
                <a:ext cx="1670" cy="1669"/>
                <a:chOff x="4106" y="1209"/>
                <a:chExt cx="1670" cy="1669"/>
              </a:xfrm>
            </p:grpSpPr>
            <p:sp>
              <p:nvSpPr>
                <p:cNvPr id="220210" name="Rectangle 56"/>
                <p:cNvSpPr>
                  <a:spLocks noChangeArrowheads="1"/>
                </p:cNvSpPr>
                <p:nvPr/>
              </p:nvSpPr>
              <p:spPr bwMode="auto">
                <a:xfrm>
                  <a:off x="4117" y="1209"/>
                  <a:ext cx="1648" cy="16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 </a:t>
                  </a:r>
                </a:p>
                <a:p>
                  <a:pPr algn="just" eaLnBrk="0" hangingPunct="0"/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11" name="Rectangle 57"/>
                <p:cNvSpPr>
                  <a:spLocks noChangeArrowheads="1"/>
                </p:cNvSpPr>
                <p:nvPr/>
              </p:nvSpPr>
              <p:spPr bwMode="auto">
                <a:xfrm>
                  <a:off x="4106" y="1209"/>
                  <a:ext cx="1670" cy="166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0" name="Group 58"/>
              <p:cNvGrpSpPr>
                <a:grpSpLocks/>
              </p:cNvGrpSpPr>
              <p:nvPr/>
            </p:nvGrpSpPr>
            <p:grpSpPr bwMode="auto">
              <a:xfrm>
                <a:off x="886" y="1842"/>
                <a:ext cx="1462" cy="518"/>
                <a:chOff x="886" y="1842"/>
                <a:chExt cx="1462" cy="518"/>
              </a:xfrm>
            </p:grpSpPr>
            <p:sp>
              <p:nvSpPr>
                <p:cNvPr id="220208" name="Rectangle 59"/>
                <p:cNvSpPr>
                  <a:spLocks noChangeArrowheads="1"/>
                </p:cNvSpPr>
                <p:nvPr/>
              </p:nvSpPr>
              <p:spPr bwMode="auto">
                <a:xfrm>
                  <a:off x="897" y="1842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在職進修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09" name="Rectangle 60"/>
                <p:cNvSpPr>
                  <a:spLocks noChangeArrowheads="1"/>
                </p:cNvSpPr>
                <p:nvPr/>
              </p:nvSpPr>
              <p:spPr bwMode="auto">
                <a:xfrm>
                  <a:off x="886" y="1842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61"/>
              <p:cNvGrpSpPr>
                <a:grpSpLocks/>
              </p:cNvGrpSpPr>
              <p:nvPr/>
            </p:nvGrpSpPr>
            <p:grpSpPr bwMode="auto">
              <a:xfrm>
                <a:off x="2348" y="1842"/>
                <a:ext cx="1758" cy="518"/>
                <a:chOff x="2348" y="1842"/>
                <a:chExt cx="1758" cy="518"/>
              </a:xfrm>
            </p:grpSpPr>
            <p:sp>
              <p:nvSpPr>
                <p:cNvPr id="220206" name="Rectangle 62"/>
                <p:cNvSpPr>
                  <a:spLocks noChangeArrowheads="1"/>
                </p:cNvSpPr>
                <p:nvPr/>
              </p:nvSpPr>
              <p:spPr bwMode="auto">
                <a:xfrm>
                  <a:off x="2359" y="1842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4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總代理和泰公司學苑成立</a:t>
                  </a:r>
                </a:p>
                <a:p>
                  <a:pPr algn="l" eaLnBrk="0" hangingPunct="0">
                    <a:lnSpc>
                      <a:spcPct val="12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建教合作或研究所贊助計劃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07" name="Rectangle 63"/>
                <p:cNvSpPr>
                  <a:spLocks noChangeArrowheads="1"/>
                </p:cNvSpPr>
                <p:nvPr/>
              </p:nvSpPr>
              <p:spPr bwMode="auto">
                <a:xfrm>
                  <a:off x="2348" y="1842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64"/>
              <p:cNvGrpSpPr>
                <a:grpSpLocks/>
              </p:cNvGrpSpPr>
              <p:nvPr/>
            </p:nvGrpSpPr>
            <p:grpSpPr bwMode="auto">
              <a:xfrm>
                <a:off x="886" y="2360"/>
                <a:ext cx="1462" cy="518"/>
                <a:chOff x="886" y="2360"/>
                <a:chExt cx="1462" cy="518"/>
              </a:xfrm>
            </p:grpSpPr>
            <p:sp>
              <p:nvSpPr>
                <p:cNvPr id="220204" name="Rectangle 65"/>
                <p:cNvSpPr>
                  <a:spLocks noChangeArrowheads="1"/>
                </p:cNvSpPr>
                <p:nvPr/>
              </p:nvSpPr>
              <p:spPr bwMode="auto">
                <a:xfrm>
                  <a:off x="897" y="2360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員工房貸計劃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05" name="Rectangle 66"/>
                <p:cNvSpPr>
                  <a:spLocks noChangeArrowheads="1"/>
                </p:cNvSpPr>
                <p:nvPr/>
              </p:nvSpPr>
              <p:spPr bwMode="auto">
                <a:xfrm>
                  <a:off x="886" y="2360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67"/>
              <p:cNvGrpSpPr>
                <a:grpSpLocks/>
              </p:cNvGrpSpPr>
              <p:nvPr/>
            </p:nvGrpSpPr>
            <p:grpSpPr bwMode="auto">
              <a:xfrm>
                <a:off x="2348" y="2360"/>
                <a:ext cx="1758" cy="518"/>
                <a:chOff x="2348" y="2360"/>
                <a:chExt cx="1758" cy="518"/>
              </a:xfrm>
            </p:grpSpPr>
            <p:sp>
              <p:nvSpPr>
                <p:cNvPr id="220202" name="Rectangle 68"/>
                <p:cNvSpPr>
                  <a:spLocks noChangeArrowheads="1"/>
                </p:cNvSpPr>
                <p:nvPr/>
              </p:nvSpPr>
              <p:spPr bwMode="auto">
                <a:xfrm>
                  <a:off x="2359" y="2360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3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成立專責單位</a:t>
                  </a:r>
                </a:p>
                <a:p>
                  <a:pPr algn="l" eaLnBrk="0" hangingPunct="0">
                    <a:lnSpc>
                      <a:spcPct val="12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銀行合作案確定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03" name="Rectangle 69"/>
                <p:cNvSpPr>
                  <a:spLocks noChangeArrowheads="1"/>
                </p:cNvSpPr>
                <p:nvPr/>
              </p:nvSpPr>
              <p:spPr bwMode="auto">
                <a:xfrm>
                  <a:off x="2348" y="2360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70"/>
              <p:cNvGrpSpPr>
                <a:grpSpLocks/>
              </p:cNvGrpSpPr>
              <p:nvPr/>
            </p:nvGrpSpPr>
            <p:grpSpPr bwMode="auto">
              <a:xfrm>
                <a:off x="0" y="2878"/>
                <a:ext cx="886" cy="518"/>
                <a:chOff x="0" y="2878"/>
                <a:chExt cx="886" cy="518"/>
              </a:xfrm>
            </p:grpSpPr>
            <p:sp>
              <p:nvSpPr>
                <p:cNvPr id="220200" name="Rectangle 71"/>
                <p:cNvSpPr>
                  <a:spLocks noChangeArrowheads="1"/>
                </p:cNvSpPr>
                <p:nvPr/>
              </p:nvSpPr>
              <p:spPr bwMode="auto">
                <a:xfrm>
                  <a:off x="11" y="2878"/>
                  <a:ext cx="86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加強顧客關聯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201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2878"/>
                  <a:ext cx="88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73"/>
              <p:cNvGrpSpPr>
                <a:grpSpLocks/>
              </p:cNvGrpSpPr>
              <p:nvPr/>
            </p:nvGrpSpPr>
            <p:grpSpPr bwMode="auto">
              <a:xfrm>
                <a:off x="886" y="2878"/>
                <a:ext cx="1462" cy="518"/>
                <a:chOff x="886" y="2878"/>
                <a:chExt cx="1462" cy="518"/>
              </a:xfrm>
            </p:grpSpPr>
            <p:sp>
              <p:nvSpPr>
                <p:cNvPr id="220198" name="Rectangle 74"/>
                <p:cNvSpPr>
                  <a:spLocks noChangeArrowheads="1"/>
                </p:cNvSpPr>
                <p:nvPr/>
              </p:nvSpPr>
              <p:spPr bwMode="auto">
                <a:xfrm>
                  <a:off x="897" y="2878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ＣＲＭ系統導入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199" name="Rectangle 75"/>
                <p:cNvSpPr>
                  <a:spLocks noChangeArrowheads="1"/>
                </p:cNvSpPr>
                <p:nvPr/>
              </p:nvSpPr>
              <p:spPr bwMode="auto">
                <a:xfrm>
                  <a:off x="886" y="2878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6" name="Group 76"/>
              <p:cNvGrpSpPr>
                <a:grpSpLocks/>
              </p:cNvGrpSpPr>
              <p:nvPr/>
            </p:nvGrpSpPr>
            <p:grpSpPr bwMode="auto">
              <a:xfrm>
                <a:off x="2348" y="2878"/>
                <a:ext cx="1758" cy="518"/>
                <a:chOff x="2348" y="2878"/>
                <a:chExt cx="1758" cy="518"/>
              </a:xfrm>
            </p:grpSpPr>
            <p:sp>
              <p:nvSpPr>
                <p:cNvPr id="220196" name="Rectangle 77"/>
                <p:cNvSpPr>
                  <a:spLocks noChangeArrowheads="1"/>
                </p:cNvSpPr>
                <p:nvPr/>
              </p:nvSpPr>
              <p:spPr bwMode="auto">
                <a:xfrm>
                  <a:off x="2359" y="2878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4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流程、組織改造</a:t>
                  </a:r>
                </a:p>
                <a:p>
                  <a:pPr algn="l" eaLnBrk="0" hangingPunct="0">
                    <a:lnSpc>
                      <a:spcPct val="12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權責劃分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197" name="Rectangle 78"/>
                <p:cNvSpPr>
                  <a:spLocks noChangeArrowheads="1"/>
                </p:cNvSpPr>
                <p:nvPr/>
              </p:nvSpPr>
              <p:spPr bwMode="auto">
                <a:xfrm>
                  <a:off x="2348" y="2878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7" name="Group 79"/>
              <p:cNvGrpSpPr>
                <a:grpSpLocks/>
              </p:cNvGrpSpPr>
              <p:nvPr/>
            </p:nvGrpSpPr>
            <p:grpSpPr bwMode="auto">
              <a:xfrm>
                <a:off x="4106" y="2878"/>
                <a:ext cx="1670" cy="518"/>
                <a:chOff x="4106" y="2878"/>
                <a:chExt cx="1670" cy="518"/>
              </a:xfrm>
            </p:grpSpPr>
            <p:sp>
              <p:nvSpPr>
                <p:cNvPr id="220194" name="Rectangle 80"/>
                <p:cNvSpPr>
                  <a:spLocks noChangeArrowheads="1"/>
                </p:cNvSpPr>
                <p:nvPr/>
              </p:nvSpPr>
              <p:spPr bwMode="auto">
                <a:xfrm>
                  <a:off x="4117" y="2878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應對時率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3HR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0195" name="Rectangle 81"/>
                <p:cNvSpPr>
                  <a:spLocks noChangeArrowheads="1"/>
                </p:cNvSpPr>
                <p:nvPr/>
              </p:nvSpPr>
              <p:spPr bwMode="auto">
                <a:xfrm>
                  <a:off x="4106" y="2878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20169" name="Rectangle 82"/>
            <p:cNvSpPr>
              <a:spLocks noChangeArrowheads="1"/>
            </p:cNvSpPr>
            <p:nvPr/>
          </p:nvSpPr>
          <p:spPr bwMode="auto">
            <a:xfrm>
              <a:off x="-3" y="-3"/>
              <a:ext cx="5782" cy="340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E2142-C4AC-4942-A267-BF1CE1DD6847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221187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8113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Text Box 6"/>
          <p:cNvSpPr txBox="1">
            <a:spLocks noChangeArrowheads="1"/>
          </p:cNvSpPr>
          <p:nvPr/>
        </p:nvSpPr>
        <p:spPr bwMode="auto">
          <a:xfrm>
            <a:off x="611188" y="4048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401287" name="Text Box 7"/>
          <p:cNvSpPr txBox="1">
            <a:spLocks noChangeArrowheads="1"/>
          </p:cNvSpPr>
          <p:nvPr/>
        </p:nvSpPr>
        <p:spPr bwMode="auto">
          <a:xfrm>
            <a:off x="763588" y="938213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新的競爭策略</a:t>
            </a:r>
          </a:p>
        </p:txBody>
      </p:sp>
      <p:sp>
        <p:nvSpPr>
          <p:cNvPr id="2401288" name="Text Box 8"/>
          <p:cNvSpPr txBox="1">
            <a:spLocks noChangeArrowheads="1"/>
          </p:cNvSpPr>
          <p:nvPr/>
        </p:nvSpPr>
        <p:spPr bwMode="auto">
          <a:xfrm>
            <a:off x="1296988" y="1395413"/>
            <a:ext cx="7010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由商品販賣導向到顧客服務導向 </a:t>
            </a:r>
          </a:p>
          <a:p>
            <a:pPr marL="266700" indent="-266700"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整合本牌汽車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人、物、錢、情報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資源，降低整體成本，並發揮最大效益</a:t>
            </a:r>
          </a:p>
          <a:p>
            <a:pPr marL="266700" indent="-266700"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應用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IT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構築新核心競爭力</a:t>
            </a:r>
          </a:p>
        </p:txBody>
      </p:sp>
      <p:sp>
        <p:nvSpPr>
          <p:cNvPr id="2401289" name="Text Box 9"/>
          <p:cNvSpPr txBox="1">
            <a:spLocks noChangeArrowheads="1"/>
          </p:cNvSpPr>
          <p:nvPr/>
        </p:nvSpPr>
        <p:spPr bwMode="auto">
          <a:xfrm>
            <a:off x="1296988" y="3660775"/>
            <a:ext cx="7010400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由商品販賣導向到顧客服務導向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：</a:t>
            </a:r>
            <a:r>
              <a:rPr lang="zh-TW" altLang="en-US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導入</a:t>
            </a: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CRM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，具體的重點項目</a:t>
            </a:r>
          </a:p>
          <a:p>
            <a:pPr algn="l">
              <a:spcBef>
                <a:spcPct val="50000"/>
              </a:spcBef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     </a:t>
            </a: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(1) 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建構</a:t>
            </a: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Call Center</a:t>
            </a:r>
          </a:p>
          <a:p>
            <a:pPr algn="l">
              <a:spcBef>
                <a:spcPct val="50000"/>
              </a:spcBef>
            </a:pP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    (2) 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提昇顧客忠誠度計劃</a:t>
            </a:r>
          </a:p>
          <a:p>
            <a:pPr algn="l">
              <a:spcBef>
                <a:spcPct val="50000"/>
              </a:spcBef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(3) Mobile Sales and Service</a:t>
            </a:r>
          </a:p>
          <a:p>
            <a:pPr algn="l">
              <a:spcBef>
                <a:spcPct val="50000"/>
              </a:spcBef>
            </a:pP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    (4) 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建立高效率販賣服務體系</a:t>
            </a:r>
          </a:p>
          <a:p>
            <a:pPr algn="l">
              <a:spcBef>
                <a:spcPct val="50000"/>
              </a:spcBef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(5) 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導入新販賣手法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0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0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0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0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1287" grpId="0" autoUpdateAnimBg="0"/>
      <p:bldP spid="2401288" grpId="0" autoUpdateAnimBg="0"/>
      <p:bldP spid="240128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5DC04-A32A-44B5-B505-C13C34229336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222211" name="Rectangle 47"/>
          <p:cNvSpPr>
            <a:spLocks noChangeArrowheads="1"/>
          </p:cNvSpPr>
          <p:nvPr/>
        </p:nvSpPr>
        <p:spPr bwMode="auto">
          <a:xfrm>
            <a:off x="827088" y="1412875"/>
            <a:ext cx="7921625" cy="48958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22212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8113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3" name="Text Box 6"/>
          <p:cNvSpPr txBox="1">
            <a:spLocks noChangeArrowheads="1"/>
          </p:cNvSpPr>
          <p:nvPr/>
        </p:nvSpPr>
        <p:spPr bwMode="auto">
          <a:xfrm>
            <a:off x="611188" y="4048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22214" name="Text Box 7"/>
          <p:cNvSpPr txBox="1">
            <a:spLocks noChangeArrowheads="1"/>
          </p:cNvSpPr>
          <p:nvPr/>
        </p:nvSpPr>
        <p:spPr bwMode="auto">
          <a:xfrm>
            <a:off x="763588" y="922338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新的競爭策略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-- 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CRM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具體策略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39788" y="1471613"/>
            <a:ext cx="7924800" cy="4800600"/>
            <a:chOff x="-3" y="-3"/>
            <a:chExt cx="5134" cy="3652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128" cy="3646"/>
              <a:chOff x="0" y="0"/>
              <a:chExt cx="5128" cy="364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814" cy="403"/>
                <a:chOff x="0" y="0"/>
                <a:chExt cx="814" cy="403"/>
              </a:xfrm>
            </p:grpSpPr>
            <p:sp>
              <p:nvSpPr>
                <p:cNvPr id="222252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79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項目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53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1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814" y="0"/>
                <a:ext cx="1174" cy="403"/>
                <a:chOff x="814" y="0"/>
                <a:chExt cx="1174" cy="403"/>
              </a:xfrm>
            </p:grpSpPr>
            <p:sp>
              <p:nvSpPr>
                <p:cNvPr id="222250" name="Rectangle 14"/>
                <p:cNvSpPr>
                  <a:spLocks noChangeArrowheads="1"/>
                </p:cNvSpPr>
                <p:nvPr/>
              </p:nvSpPr>
              <p:spPr bwMode="auto">
                <a:xfrm>
                  <a:off x="825" y="0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背景環境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51" name="Rectangle 15"/>
                <p:cNvSpPr>
                  <a:spLocks noChangeArrowheads="1"/>
                </p:cNvSpPr>
                <p:nvPr/>
              </p:nvSpPr>
              <p:spPr bwMode="auto">
                <a:xfrm>
                  <a:off x="814" y="0"/>
                  <a:ext cx="117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1988" y="0"/>
                <a:ext cx="1758" cy="403"/>
                <a:chOff x="1988" y="0"/>
                <a:chExt cx="1758" cy="403"/>
              </a:xfrm>
            </p:grpSpPr>
            <p:sp>
              <p:nvSpPr>
                <p:cNvPr id="222248" name="Rectangle 17"/>
                <p:cNvSpPr>
                  <a:spLocks noChangeArrowheads="1"/>
                </p:cNvSpPr>
                <p:nvPr/>
              </p:nvSpPr>
              <p:spPr bwMode="auto">
                <a:xfrm>
                  <a:off x="1999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4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作業要點</a:t>
                  </a:r>
                </a:p>
              </p:txBody>
            </p:sp>
            <p:sp>
              <p:nvSpPr>
                <p:cNvPr id="222249" name="Rectangle 18"/>
                <p:cNvSpPr>
                  <a:spLocks noChangeArrowheads="1"/>
                </p:cNvSpPr>
                <p:nvPr/>
              </p:nvSpPr>
              <p:spPr bwMode="auto">
                <a:xfrm>
                  <a:off x="1988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3746" y="0"/>
                <a:ext cx="1382" cy="403"/>
                <a:chOff x="3746" y="0"/>
                <a:chExt cx="1382" cy="403"/>
              </a:xfrm>
            </p:grpSpPr>
            <p:sp>
              <p:nvSpPr>
                <p:cNvPr id="222246" name="Rectangle 20"/>
                <p:cNvSpPr>
                  <a:spLocks noChangeArrowheads="1"/>
                </p:cNvSpPr>
                <p:nvPr/>
              </p:nvSpPr>
              <p:spPr bwMode="auto">
                <a:xfrm>
                  <a:off x="3757" y="0"/>
                  <a:ext cx="136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4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IT</a:t>
                  </a:r>
                </a:p>
              </p:txBody>
            </p:sp>
            <p:sp>
              <p:nvSpPr>
                <p:cNvPr id="222247" name="Rectangle 21"/>
                <p:cNvSpPr>
                  <a:spLocks noChangeArrowheads="1"/>
                </p:cNvSpPr>
                <p:nvPr/>
              </p:nvSpPr>
              <p:spPr bwMode="auto">
                <a:xfrm>
                  <a:off x="3746" y="0"/>
                  <a:ext cx="13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814" cy="1995"/>
                <a:chOff x="0" y="403"/>
                <a:chExt cx="814" cy="1995"/>
              </a:xfrm>
            </p:grpSpPr>
            <p:sp>
              <p:nvSpPr>
                <p:cNvPr id="222244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792" cy="19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Call Center</a:t>
                  </a:r>
                  <a:endParaRPr lang="en-US" altLang="zh-TW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45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814" cy="199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814" y="403"/>
                <a:ext cx="1174" cy="1995"/>
                <a:chOff x="814" y="403"/>
                <a:chExt cx="1174" cy="1995"/>
              </a:xfrm>
            </p:grpSpPr>
            <p:sp>
              <p:nvSpPr>
                <p:cNvPr id="222242" name="Rectangle 26"/>
                <p:cNvSpPr>
                  <a:spLocks noChangeArrowheads="1"/>
                </p:cNvSpPr>
                <p:nvPr/>
              </p:nvSpPr>
              <p:spPr bwMode="auto">
                <a:xfrm>
                  <a:off x="825" y="403"/>
                  <a:ext cx="1152" cy="19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現在以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IN BOUND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之顧客抱怨及諮詢為主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被動式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CS)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，缺乏主動關懷，甚至於緊急救援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對於顧客抱怨處理缺乏策略指標進行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FOLLOW ex.N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牌以受案後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1.5hr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要與顧客接觸，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7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日內結案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建構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CALL CENTER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為顧客服務業之趨勢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43" name="Rectangle 27"/>
                <p:cNvSpPr>
                  <a:spLocks noChangeArrowheads="1"/>
                </p:cNvSpPr>
                <p:nvPr/>
              </p:nvSpPr>
              <p:spPr bwMode="auto">
                <a:xfrm>
                  <a:off x="814" y="403"/>
                  <a:ext cx="1174" cy="199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1988" y="403"/>
                <a:ext cx="1758" cy="1995"/>
                <a:chOff x="1988" y="403"/>
                <a:chExt cx="1758" cy="1995"/>
              </a:xfrm>
            </p:grpSpPr>
            <p:sp>
              <p:nvSpPr>
                <p:cNvPr id="222240" name="Rectangle 29"/>
                <p:cNvSpPr>
                  <a:spLocks noChangeArrowheads="1"/>
                </p:cNvSpPr>
                <p:nvPr/>
              </p:nvSpPr>
              <p:spPr bwMode="auto">
                <a:xfrm>
                  <a:off x="1999" y="403"/>
                  <a:ext cx="1736" cy="19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全省統一窗口，集中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FOLLOW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，分散處理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機能增加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內容及工具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a.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既有強化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諮詢多樣化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(Tel.Web.Fax)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抱怨處理確實化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b.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追加機能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24 hr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緊急救援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主動協助處理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主動關懷活動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一人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一週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一戶、專任制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資料庫行銷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市場調查應用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顧客對應流程重新規劃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作業簡單化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線上作業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流程縮短及快速回應制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第一線授權檢討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主動追蹤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自動升級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前中後主動追蹤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41" name="Rectangle 30"/>
                <p:cNvSpPr>
                  <a:spLocks noChangeArrowheads="1"/>
                </p:cNvSpPr>
                <p:nvPr/>
              </p:nvSpPr>
              <p:spPr bwMode="auto">
                <a:xfrm>
                  <a:off x="1988" y="403"/>
                  <a:ext cx="1758" cy="199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3746" y="403"/>
                <a:ext cx="1382" cy="1995"/>
                <a:chOff x="3746" y="403"/>
                <a:chExt cx="1382" cy="1995"/>
              </a:xfrm>
            </p:grpSpPr>
            <p:sp>
              <p:nvSpPr>
                <p:cNvPr id="222238" name="Rectangle 32"/>
                <p:cNvSpPr>
                  <a:spLocks noChangeArrowheads="1"/>
                </p:cNvSpPr>
                <p:nvPr/>
              </p:nvSpPr>
              <p:spPr bwMode="auto">
                <a:xfrm>
                  <a:off x="3757" y="403"/>
                  <a:ext cx="1360" cy="19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2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顧客資料倉儲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相關資料整合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2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與公司內部資料連結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支援及對應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ON LINE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，達到快速回應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含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WORKFLOW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追蹤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狀況處理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KNOW HOW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管理－自動化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39" name="Rectangle 33"/>
                <p:cNvSpPr>
                  <a:spLocks noChangeArrowheads="1"/>
                </p:cNvSpPr>
                <p:nvPr/>
              </p:nvSpPr>
              <p:spPr bwMode="auto">
                <a:xfrm>
                  <a:off x="3746" y="403"/>
                  <a:ext cx="1382" cy="199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2398"/>
                <a:ext cx="814" cy="1248"/>
                <a:chOff x="0" y="2398"/>
                <a:chExt cx="814" cy="1248"/>
              </a:xfrm>
            </p:grpSpPr>
            <p:sp>
              <p:nvSpPr>
                <p:cNvPr id="222236" name="Rectangle 35"/>
                <p:cNvSpPr>
                  <a:spLocks noChangeArrowheads="1"/>
                </p:cNvSpPr>
                <p:nvPr/>
              </p:nvSpPr>
              <p:spPr bwMode="auto">
                <a:xfrm>
                  <a:off x="11" y="2398"/>
                  <a:ext cx="792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顧客忠誠</a:t>
                  </a:r>
                </a:p>
                <a:p>
                  <a:pPr eaLnBrk="0" hangingPunct="0"/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計畫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37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398"/>
                  <a:ext cx="814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814" y="2398"/>
                <a:ext cx="1174" cy="1248"/>
                <a:chOff x="814" y="2398"/>
                <a:chExt cx="1174" cy="1248"/>
              </a:xfrm>
            </p:grpSpPr>
            <p:sp>
              <p:nvSpPr>
                <p:cNvPr id="222234" name="Rectangle 38"/>
                <p:cNvSpPr>
                  <a:spLocks noChangeArrowheads="1"/>
                </p:cNvSpPr>
                <p:nvPr/>
              </p:nvSpPr>
              <p:spPr bwMode="auto">
                <a:xfrm>
                  <a:off x="825" y="2398"/>
                  <a:ext cx="1152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現有體制未對長期入庫或再購之忠誠度較高之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CR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顧客有特別獎勵措施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第一線獎勵制度與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CR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CS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活動未產生直接關連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ex.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保險業代之獎勵亦考慮客戶後繼之價值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35" name="Rectangle 39"/>
                <p:cNvSpPr>
                  <a:spLocks noChangeArrowheads="1"/>
                </p:cNvSpPr>
                <p:nvPr/>
              </p:nvSpPr>
              <p:spPr bwMode="auto">
                <a:xfrm>
                  <a:off x="814" y="2398"/>
                  <a:ext cx="1174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1988" y="2398"/>
                <a:ext cx="1758" cy="1248"/>
                <a:chOff x="1988" y="2398"/>
                <a:chExt cx="1758" cy="1248"/>
              </a:xfrm>
            </p:grpSpPr>
            <p:sp>
              <p:nvSpPr>
                <p:cNvPr id="222232" name="Rectangle 41"/>
                <p:cNvSpPr>
                  <a:spLocks noChangeArrowheads="1"/>
                </p:cNvSpPr>
                <p:nvPr/>
              </p:nvSpPr>
              <p:spPr bwMode="auto">
                <a:xfrm>
                  <a:off x="1999" y="2398"/>
                  <a:ext cx="1736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&lt;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客戶面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&gt;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顧客入庫或再購優惠專案－累積點數鼓勵再消費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(ex.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信用卡作法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2.X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牌家族特別專案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ex.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金卡條件優惠不同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&lt;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第一線面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&gt;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降低新車獎勵比重，追加顧客入庫或再購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增換購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獎勵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激勵第一線人員落實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CR/CS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執行之意願，將不因新車競爭而收入不穩定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可能會提高第一線人員定著率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33" name="Rectangle 42"/>
                <p:cNvSpPr>
                  <a:spLocks noChangeArrowheads="1"/>
                </p:cNvSpPr>
                <p:nvPr/>
              </p:nvSpPr>
              <p:spPr bwMode="auto">
                <a:xfrm>
                  <a:off x="1988" y="2398"/>
                  <a:ext cx="1758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3746" y="2398"/>
                <a:ext cx="1382" cy="1248"/>
                <a:chOff x="3746" y="2398"/>
                <a:chExt cx="1382" cy="1248"/>
              </a:xfrm>
            </p:grpSpPr>
            <p:sp>
              <p:nvSpPr>
                <p:cNvPr id="222230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7" y="2398"/>
                  <a:ext cx="1360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16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顧客實績統計管理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5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顧客累積點數狀況通知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核算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第一線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業代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服務人員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實績統計管理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第一線人員查詢機能提供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2231" name="Rectangle 45"/>
                <p:cNvSpPr>
                  <a:spLocks noChangeArrowheads="1"/>
                </p:cNvSpPr>
                <p:nvPr/>
              </p:nvSpPr>
              <p:spPr bwMode="auto">
                <a:xfrm>
                  <a:off x="3746" y="2398"/>
                  <a:ext cx="1382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22217" name="Rectangle 46"/>
            <p:cNvSpPr>
              <a:spLocks noChangeArrowheads="1"/>
            </p:cNvSpPr>
            <p:nvPr/>
          </p:nvSpPr>
          <p:spPr bwMode="auto">
            <a:xfrm>
              <a:off x="-3" y="-3"/>
              <a:ext cx="5134" cy="365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B66B8-4E19-4F45-94EC-7110748A0239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23235" name="Rectangle 59"/>
          <p:cNvSpPr>
            <a:spLocks noChangeArrowheads="1"/>
          </p:cNvSpPr>
          <p:nvPr/>
        </p:nvSpPr>
        <p:spPr bwMode="auto">
          <a:xfrm>
            <a:off x="900113" y="1412875"/>
            <a:ext cx="7848600" cy="47529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23236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5238" y="3333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7" name="Text Box 6"/>
          <p:cNvSpPr txBox="1">
            <a:spLocks noChangeArrowheads="1"/>
          </p:cNvSpPr>
          <p:nvPr/>
        </p:nvSpPr>
        <p:spPr bwMode="auto">
          <a:xfrm>
            <a:off x="468313" y="333375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23238" name="Text Box 7"/>
          <p:cNvSpPr txBox="1">
            <a:spLocks noChangeArrowheads="1"/>
          </p:cNvSpPr>
          <p:nvPr/>
        </p:nvSpPr>
        <p:spPr bwMode="auto">
          <a:xfrm>
            <a:off x="620713" y="8509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新的競爭策略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-- 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CRM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具體策略 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續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solidFill>
                <a:srgbClr val="FFFF00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25513" y="1400175"/>
            <a:ext cx="7772400" cy="4724400"/>
            <a:chOff x="-3" y="-3"/>
            <a:chExt cx="4990" cy="3481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4984" cy="3475"/>
              <a:chOff x="0" y="0"/>
              <a:chExt cx="4984" cy="3475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670" cy="403"/>
                <a:chOff x="0" y="0"/>
                <a:chExt cx="670" cy="403"/>
              </a:xfrm>
            </p:grpSpPr>
            <p:sp>
              <p:nvSpPr>
                <p:cNvPr id="223288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項目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89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670" y="0"/>
                <a:ext cx="1174" cy="403"/>
                <a:chOff x="670" y="0"/>
                <a:chExt cx="1174" cy="403"/>
              </a:xfrm>
            </p:grpSpPr>
            <p:sp>
              <p:nvSpPr>
                <p:cNvPr id="223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81" y="0"/>
                  <a:ext cx="115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背景環境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87" name="Rectangle 15"/>
                <p:cNvSpPr>
                  <a:spLocks noChangeArrowheads="1"/>
                </p:cNvSpPr>
                <p:nvPr/>
              </p:nvSpPr>
              <p:spPr bwMode="auto">
                <a:xfrm>
                  <a:off x="670" y="0"/>
                  <a:ext cx="117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1844" y="0"/>
                <a:ext cx="1758" cy="403"/>
                <a:chOff x="1844" y="0"/>
                <a:chExt cx="1758" cy="403"/>
              </a:xfrm>
            </p:grpSpPr>
            <p:sp>
              <p:nvSpPr>
                <p:cNvPr id="223284" name="Rectangle 17"/>
                <p:cNvSpPr>
                  <a:spLocks noChangeArrowheads="1"/>
                </p:cNvSpPr>
                <p:nvPr/>
              </p:nvSpPr>
              <p:spPr bwMode="auto">
                <a:xfrm>
                  <a:off x="1855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4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作業要點</a:t>
                  </a:r>
                </a:p>
              </p:txBody>
            </p:sp>
            <p:sp>
              <p:nvSpPr>
                <p:cNvPr id="223285" name="Rectangle 18"/>
                <p:cNvSpPr>
                  <a:spLocks noChangeArrowheads="1"/>
                </p:cNvSpPr>
                <p:nvPr/>
              </p:nvSpPr>
              <p:spPr bwMode="auto">
                <a:xfrm>
                  <a:off x="1844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3602" y="0"/>
                <a:ext cx="1382" cy="403"/>
                <a:chOff x="3602" y="0"/>
                <a:chExt cx="1382" cy="403"/>
              </a:xfrm>
            </p:grpSpPr>
            <p:sp>
              <p:nvSpPr>
                <p:cNvPr id="223282" name="Rectangle 20"/>
                <p:cNvSpPr>
                  <a:spLocks noChangeArrowheads="1"/>
                </p:cNvSpPr>
                <p:nvPr/>
              </p:nvSpPr>
              <p:spPr bwMode="auto">
                <a:xfrm>
                  <a:off x="3613" y="0"/>
                  <a:ext cx="136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4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IT</a:t>
                  </a:r>
                </a:p>
              </p:txBody>
            </p:sp>
            <p:sp>
              <p:nvSpPr>
                <p:cNvPr id="223283" name="Rectangle 21"/>
                <p:cNvSpPr>
                  <a:spLocks noChangeArrowheads="1"/>
                </p:cNvSpPr>
                <p:nvPr/>
              </p:nvSpPr>
              <p:spPr bwMode="auto">
                <a:xfrm>
                  <a:off x="3602" y="0"/>
                  <a:ext cx="13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670" cy="1056"/>
                <a:chOff x="0" y="403"/>
                <a:chExt cx="670" cy="1056"/>
              </a:xfrm>
            </p:grpSpPr>
            <p:sp>
              <p:nvSpPr>
                <p:cNvPr id="223280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648" cy="10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Mobile Sales &amp; Service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81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670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670" y="403"/>
                <a:ext cx="1174" cy="1056"/>
                <a:chOff x="670" y="403"/>
                <a:chExt cx="1174" cy="1056"/>
              </a:xfrm>
            </p:grpSpPr>
            <p:sp>
              <p:nvSpPr>
                <p:cNvPr id="223278" name="Rectangle 26"/>
                <p:cNvSpPr>
                  <a:spLocks noChangeArrowheads="1"/>
                </p:cNvSpPr>
                <p:nvPr/>
              </p:nvSpPr>
              <p:spPr bwMode="auto">
                <a:xfrm>
                  <a:off x="681" y="403"/>
                  <a:ext cx="1152" cy="10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現在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IT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制度僅強調第一線人員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業代或服務人員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之管理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牽制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，缺乏積極支援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產品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服務多樣化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複雜化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(ex.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租賃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新式分期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新制保險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依賴人工或表單之推販愈來愈困難，可以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IT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工具解決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業代販賣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NoteBook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系統經驗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79" name="Rectangle 27"/>
                <p:cNvSpPr>
                  <a:spLocks noChangeArrowheads="1"/>
                </p:cNvSpPr>
                <p:nvPr/>
              </p:nvSpPr>
              <p:spPr bwMode="auto">
                <a:xfrm>
                  <a:off x="670" y="403"/>
                  <a:ext cx="1174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1844" y="403"/>
                <a:ext cx="1758" cy="1056"/>
                <a:chOff x="1844" y="403"/>
                <a:chExt cx="1758" cy="1056"/>
              </a:xfrm>
            </p:grpSpPr>
            <p:sp>
              <p:nvSpPr>
                <p:cNvPr id="223276" name="Rectangle 29"/>
                <p:cNvSpPr>
                  <a:spLocks noChangeArrowheads="1"/>
                </p:cNvSpPr>
                <p:nvPr/>
              </p:nvSpPr>
              <p:spPr bwMode="auto">
                <a:xfrm>
                  <a:off x="1855" y="403"/>
                  <a:ext cx="1736" cy="10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28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業代販賣支援系統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--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販促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交期管理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保險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分期試算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活動規畫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--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業代販賣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NoteBook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巡迴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廠外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服務支援系統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77" name="Rectangle 30"/>
                <p:cNvSpPr>
                  <a:spLocks noChangeArrowheads="1"/>
                </p:cNvSpPr>
                <p:nvPr/>
              </p:nvSpPr>
              <p:spPr bwMode="auto">
                <a:xfrm>
                  <a:off x="1844" y="403"/>
                  <a:ext cx="1758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3602" y="403"/>
                <a:ext cx="1382" cy="1056"/>
                <a:chOff x="3602" y="403"/>
                <a:chExt cx="1382" cy="1056"/>
              </a:xfrm>
            </p:grpSpPr>
            <p:sp>
              <p:nvSpPr>
                <p:cNvPr id="223274" name="Rectangle 32"/>
                <p:cNvSpPr>
                  <a:spLocks noChangeArrowheads="1"/>
                </p:cNvSpPr>
                <p:nvPr/>
              </p:nvSpPr>
              <p:spPr bwMode="auto">
                <a:xfrm>
                  <a:off x="3613" y="403"/>
                  <a:ext cx="1360" cy="10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indent="127000" algn="just">
                    <a:lnSpc>
                      <a:spcPct val="210000"/>
                    </a:lnSpc>
                    <a:tabLst>
                      <a:tab pos="228600" algn="l"/>
                    </a:tabLst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網路建構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indent="127000" algn="just" eaLnBrk="0" hangingPunct="0">
                    <a:lnSpc>
                      <a:spcPct val="110000"/>
                    </a:lnSpc>
                    <a:tabLst>
                      <a:tab pos="228600" algn="l"/>
                    </a:tabLst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2.NOTEBOOK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indent="127000" algn="just" eaLnBrk="0" hangingPunct="0">
                    <a:lnSpc>
                      <a:spcPct val="120000"/>
                    </a:lnSpc>
                    <a:tabLst>
                      <a:tab pos="228600" algn="l"/>
                    </a:tabLst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en-US" altLang="zh-TW" sz="70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各種資訊情報整合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社內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外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indent="127000" algn="just" eaLnBrk="0" hangingPunct="0">
                    <a:lnSpc>
                      <a:spcPct val="120000"/>
                    </a:lnSpc>
                    <a:tabLst>
                      <a:tab pos="228600" algn="l"/>
                    </a:tabLst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4.CD.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數位相機等新工具導入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indent="127000" algn="just" eaLnBrk="0" hangingPunct="0">
                    <a:tabLst>
                      <a:tab pos="228600" algn="l"/>
                    </a:tabLst>
                  </a:pP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  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(CD)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新車販促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CF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用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indent="127000" algn="just" eaLnBrk="0" hangingPunct="0">
                    <a:tabLst>
                      <a:tab pos="228600" algn="l"/>
                    </a:tabLst>
                  </a:pP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  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數位相機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中古車出險估價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75" name="Rectangle 33"/>
                <p:cNvSpPr>
                  <a:spLocks noChangeArrowheads="1"/>
                </p:cNvSpPr>
                <p:nvPr/>
              </p:nvSpPr>
              <p:spPr bwMode="auto">
                <a:xfrm>
                  <a:off x="3602" y="403"/>
                  <a:ext cx="1382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1459"/>
                <a:ext cx="670" cy="1248"/>
                <a:chOff x="0" y="1459"/>
                <a:chExt cx="670" cy="1248"/>
              </a:xfrm>
            </p:grpSpPr>
            <p:sp>
              <p:nvSpPr>
                <p:cNvPr id="223272" name="Rectangle 35"/>
                <p:cNvSpPr>
                  <a:spLocks noChangeArrowheads="1"/>
                </p:cNvSpPr>
                <p:nvPr/>
              </p:nvSpPr>
              <p:spPr bwMode="auto">
                <a:xfrm>
                  <a:off x="11" y="1459"/>
                  <a:ext cx="648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高效率販賣</a:t>
                  </a:r>
                </a:p>
                <a:p>
                  <a:pPr eaLnBrk="0" hangingPunct="0"/>
                  <a:r>
                    <a:rPr lang="zh-TW" altLang="en-US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服務體系</a:t>
                  </a:r>
                  <a:endParaRPr lang="zh-TW" altLang="en-US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73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1459"/>
                  <a:ext cx="670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670" y="1459"/>
                <a:ext cx="1174" cy="1248"/>
                <a:chOff x="670" y="1459"/>
                <a:chExt cx="1174" cy="1248"/>
              </a:xfrm>
            </p:grpSpPr>
            <p:sp>
              <p:nvSpPr>
                <p:cNvPr id="223270" name="Rectangle 38"/>
                <p:cNvSpPr>
                  <a:spLocks noChangeArrowheads="1"/>
                </p:cNvSpPr>
                <p:nvPr/>
              </p:nvSpPr>
              <p:spPr bwMode="auto">
                <a:xfrm>
                  <a:off x="681" y="1459"/>
                  <a:ext cx="1152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大型化經銷及據點隨人員．土地設備成本提高，而效率不佳，未來將增加小型據點為主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大型據點未發揮高集客效果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2.IT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對通路將產生重大的變革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just" eaLnBrk="0" hangingPunct="0">
                    <a:lnSpc>
                      <a:spcPct val="12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交車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販賣服務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品質提高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71" name="Rectangle 39"/>
                <p:cNvSpPr>
                  <a:spLocks noChangeArrowheads="1"/>
                </p:cNvSpPr>
                <p:nvPr/>
              </p:nvSpPr>
              <p:spPr bwMode="auto">
                <a:xfrm>
                  <a:off x="670" y="1459"/>
                  <a:ext cx="1174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1844" y="1459"/>
                <a:ext cx="1758" cy="1248"/>
                <a:chOff x="1844" y="1459"/>
                <a:chExt cx="1758" cy="1248"/>
              </a:xfrm>
            </p:grpSpPr>
            <p:sp>
              <p:nvSpPr>
                <p:cNvPr id="223268" name="Rectangle 41"/>
                <p:cNvSpPr>
                  <a:spLocks noChangeArrowheads="1"/>
                </p:cNvSpPr>
                <p:nvPr/>
              </p:nvSpPr>
              <p:spPr bwMode="auto">
                <a:xfrm>
                  <a:off x="1855" y="1459"/>
                  <a:ext cx="1736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經銷商據點網路重編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－據點機能調整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－含輔助點之設置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新車販賣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零件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服務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－新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CI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體系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中古車販賣網籌設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直販車之處理 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--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租賃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大口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/INTERNET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車輛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零件快速供應鏈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含庫存量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地物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流等之流程檢討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5.T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公司學苑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69" name="Rectangle 42"/>
                <p:cNvSpPr>
                  <a:spLocks noChangeArrowheads="1"/>
                </p:cNvSpPr>
                <p:nvPr/>
              </p:nvSpPr>
              <p:spPr bwMode="auto">
                <a:xfrm>
                  <a:off x="1844" y="1459"/>
                  <a:ext cx="1758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3602" y="1459"/>
                <a:ext cx="1382" cy="1248"/>
                <a:chOff x="3602" y="1459"/>
                <a:chExt cx="1382" cy="1248"/>
              </a:xfrm>
            </p:grpSpPr>
            <p:sp>
              <p:nvSpPr>
                <p:cNvPr id="223266" name="Rectangle 44"/>
                <p:cNvSpPr>
                  <a:spLocks noChangeArrowheads="1"/>
                </p:cNvSpPr>
                <p:nvPr/>
              </p:nvSpPr>
              <p:spPr bwMode="auto">
                <a:xfrm>
                  <a:off x="3613" y="1459"/>
                  <a:ext cx="1360" cy="1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27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生產訂貨系統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物流管理系統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2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車輛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新車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中古車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零件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用品供應 體系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3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教育、認證分級系統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67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2" y="1459"/>
                  <a:ext cx="1382" cy="12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0" y="2707"/>
                <a:ext cx="670" cy="768"/>
                <a:chOff x="0" y="2707"/>
                <a:chExt cx="670" cy="768"/>
              </a:xfrm>
            </p:grpSpPr>
            <p:sp>
              <p:nvSpPr>
                <p:cNvPr id="223264" name="Rectangle 47"/>
                <p:cNvSpPr>
                  <a:spLocks noChangeArrowheads="1"/>
                </p:cNvSpPr>
                <p:nvPr/>
              </p:nvSpPr>
              <p:spPr bwMode="auto">
                <a:xfrm>
                  <a:off x="11" y="2707"/>
                  <a:ext cx="648" cy="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新販賣手法</a:t>
                  </a:r>
                </a:p>
                <a:p>
                  <a:pPr eaLnBrk="0" hangingPunct="0"/>
                  <a:r>
                    <a:rPr lang="zh-TW" altLang="en-US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  <a:endParaRPr lang="zh-TW" altLang="en-US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65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2707"/>
                  <a:ext cx="670" cy="76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670" y="2707"/>
                <a:ext cx="1174" cy="768"/>
                <a:chOff x="670" y="2707"/>
                <a:chExt cx="1174" cy="768"/>
              </a:xfrm>
            </p:grpSpPr>
            <p:sp>
              <p:nvSpPr>
                <p:cNvPr id="223262" name="Rectangle 50"/>
                <p:cNvSpPr>
                  <a:spLocks noChangeArrowheads="1"/>
                </p:cNvSpPr>
                <p:nvPr/>
              </p:nvSpPr>
              <p:spPr bwMode="auto">
                <a:xfrm>
                  <a:off x="681" y="2707"/>
                  <a:ext cx="1152" cy="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傳統新車販賣方法利益下降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美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日近年以租賃及新式分期販賣鞏固利益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,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並可創造附加價值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保險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維修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中古車市場需求擴大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63" name="Rectangle 51"/>
                <p:cNvSpPr>
                  <a:spLocks noChangeArrowheads="1"/>
                </p:cNvSpPr>
                <p:nvPr/>
              </p:nvSpPr>
              <p:spPr bwMode="auto">
                <a:xfrm>
                  <a:off x="670" y="2707"/>
                  <a:ext cx="1174" cy="76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1844" y="2707"/>
                <a:ext cx="1758" cy="768"/>
                <a:chOff x="1844" y="2707"/>
                <a:chExt cx="1758" cy="768"/>
              </a:xfrm>
            </p:grpSpPr>
            <p:sp>
              <p:nvSpPr>
                <p:cNvPr id="223260" name="Rectangle 53"/>
                <p:cNvSpPr>
                  <a:spLocks noChangeArrowheads="1"/>
                </p:cNvSpPr>
                <p:nvPr/>
              </p:nvSpPr>
              <p:spPr bwMode="auto">
                <a:xfrm>
                  <a:off x="1855" y="2707"/>
                  <a:ext cx="1736" cy="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8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租賃販賣導入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分期及新式分期販賣導入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中古車事業導入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4.INTERNET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/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5.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電子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SHOWROOM 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據點或異業點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61" name="Rectangle 54"/>
                <p:cNvSpPr>
                  <a:spLocks noChangeArrowheads="1"/>
                </p:cNvSpPr>
                <p:nvPr/>
              </p:nvSpPr>
              <p:spPr bwMode="auto">
                <a:xfrm>
                  <a:off x="1844" y="2707"/>
                  <a:ext cx="1758" cy="76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3602" y="2707"/>
                <a:ext cx="1382" cy="768"/>
                <a:chOff x="3602" y="2707"/>
                <a:chExt cx="1382" cy="768"/>
              </a:xfrm>
            </p:grpSpPr>
            <p:sp>
              <p:nvSpPr>
                <p:cNvPr id="223258" name="Rectangle 56"/>
                <p:cNvSpPr>
                  <a:spLocks noChangeArrowheads="1"/>
                </p:cNvSpPr>
                <p:nvPr/>
              </p:nvSpPr>
              <p:spPr bwMode="auto">
                <a:xfrm>
                  <a:off x="3613" y="2707"/>
                  <a:ext cx="1360" cy="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4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顧客信用管理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連線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2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顧客關連延長 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(1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月→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24 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個月、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36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個月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endParaRPr lang="en-US" altLang="zh-TW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3.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資金</a:t>
                  </a: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票據管理</a:t>
                  </a:r>
                  <a:endParaRPr lang="zh-TW" altLang="en-US" sz="12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 eaLnBrk="0" hangingPunct="0">
                    <a:lnSpc>
                      <a:spcPct val="110000"/>
                    </a:lnSpc>
                  </a:pPr>
                  <a:r>
                    <a:rPr lang="en-US" altLang="zh-TW" sz="1000">
                      <a:latin typeface="Times New Roman" pitchFamily="18" charset="0"/>
                      <a:ea typeface="標楷體" pitchFamily="65" charset="-120"/>
                    </a:rPr>
                    <a:t>4.</a:t>
                  </a:r>
                  <a:r>
                    <a:rPr lang="zh-TW" altLang="en-US" sz="1000">
                      <a:latin typeface="Times New Roman" pitchFamily="18" charset="0"/>
                      <a:ea typeface="標楷體" pitchFamily="65" charset="-120"/>
                    </a:rPr>
                    <a:t>顧客、車輛販賣相關統合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3259" name="Rectangle 57"/>
                <p:cNvSpPr>
                  <a:spLocks noChangeArrowheads="1"/>
                </p:cNvSpPr>
                <p:nvPr/>
              </p:nvSpPr>
              <p:spPr bwMode="auto">
                <a:xfrm>
                  <a:off x="3602" y="2707"/>
                  <a:ext cx="1382" cy="76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23241" name="Rectangle 58"/>
            <p:cNvSpPr>
              <a:spLocks noChangeArrowheads="1"/>
            </p:cNvSpPr>
            <p:nvPr/>
          </p:nvSpPr>
          <p:spPr bwMode="auto">
            <a:xfrm>
              <a:off x="-3" y="-3"/>
              <a:ext cx="4990" cy="348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AB492-3043-4F43-A6F3-4D3D43B7EC85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224259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1138" y="333375"/>
            <a:ext cx="173196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260" name="Text Box 6"/>
          <p:cNvSpPr txBox="1">
            <a:spLocks noChangeArrowheads="1"/>
          </p:cNvSpPr>
          <p:nvPr/>
        </p:nvSpPr>
        <p:spPr bwMode="auto">
          <a:xfrm>
            <a:off x="684213" y="333375"/>
            <a:ext cx="4392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24261" name="Text Box 7"/>
          <p:cNvSpPr txBox="1">
            <a:spLocks noChangeArrowheads="1"/>
          </p:cNvSpPr>
          <p:nvPr/>
        </p:nvSpPr>
        <p:spPr bwMode="auto">
          <a:xfrm>
            <a:off x="836613" y="850900"/>
            <a:ext cx="636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標楷體" pitchFamily="65" charset="-120"/>
                <a:ea typeface="標楷體" pitchFamily="65" charset="-120"/>
              </a:rPr>
              <a:t>新的競爭策略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-- </a:t>
            </a:r>
            <a:r>
              <a:rPr lang="zh-TW" altLang="en-US" sz="16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整合本牌汽車</a:t>
            </a:r>
            <a:r>
              <a:rPr lang="en-US" altLang="zh-TW" sz="16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16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人、物、錢、情報</a:t>
            </a:r>
            <a:r>
              <a:rPr lang="en-US" altLang="zh-TW" sz="16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16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資源</a:t>
            </a:r>
          </a:p>
        </p:txBody>
      </p:sp>
      <p:pic>
        <p:nvPicPr>
          <p:cNvPr id="240436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3413" y="1552575"/>
            <a:ext cx="6286500" cy="294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4361" name="Text Box 9"/>
          <p:cNvSpPr txBox="1">
            <a:spLocks noChangeArrowheads="1"/>
          </p:cNvSpPr>
          <p:nvPr/>
        </p:nvSpPr>
        <p:spPr bwMode="auto">
          <a:xfrm>
            <a:off x="2055813" y="4676775"/>
            <a:ext cx="611663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5000"/>
              </a:spcBef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要意及活動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： </a:t>
            </a:r>
          </a:p>
          <a:p>
            <a:pPr algn="l">
              <a:spcBef>
                <a:spcPct val="25000"/>
              </a:spcBef>
            </a:pP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              充分相互支援減少重複成本 </a:t>
            </a: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– 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分工與共用</a:t>
            </a:r>
          </a:p>
          <a:p>
            <a:pPr algn="l">
              <a:spcBef>
                <a:spcPct val="25000"/>
              </a:spcBef>
            </a:pP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              社內社外資源連結及整合</a:t>
            </a:r>
          </a:p>
          <a:p>
            <a:pPr algn="l">
              <a:spcBef>
                <a:spcPct val="25000"/>
              </a:spcBef>
            </a:pP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              核心技術蓄積、傳承及知識管理</a:t>
            </a:r>
          </a:p>
          <a:p>
            <a:pPr algn="l">
              <a:spcBef>
                <a:spcPct val="25000"/>
              </a:spcBef>
            </a:pP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              終止內耗，整合禦外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0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0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43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F530F-21A2-4038-BE9E-C5B872A5D98C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225283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5238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84" name="Text Box 6"/>
          <p:cNvSpPr txBox="1">
            <a:spLocks noChangeArrowheads="1"/>
          </p:cNvSpPr>
          <p:nvPr/>
        </p:nvSpPr>
        <p:spPr bwMode="auto">
          <a:xfrm>
            <a:off x="468313" y="4048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25285" name="Text Box 8"/>
          <p:cNvSpPr txBox="1">
            <a:spLocks noChangeArrowheads="1"/>
          </p:cNvSpPr>
          <p:nvPr/>
        </p:nvSpPr>
        <p:spPr bwMode="auto">
          <a:xfrm>
            <a:off x="620713" y="922338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新的競爭策略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-- 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應用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IT 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構築新核心競爭力</a:t>
            </a:r>
          </a:p>
        </p:txBody>
      </p:sp>
      <p:pic>
        <p:nvPicPr>
          <p:cNvPr id="240538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8913" y="1471613"/>
            <a:ext cx="37719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0538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5313" y="3529013"/>
            <a:ext cx="3771900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5387" name="Text Box 11"/>
          <p:cNvSpPr txBox="1">
            <a:spLocks noChangeArrowheads="1"/>
          </p:cNvSpPr>
          <p:nvPr/>
        </p:nvSpPr>
        <p:spPr bwMode="auto">
          <a:xfrm>
            <a:off x="5649913" y="1547813"/>
            <a:ext cx="28194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具體做法及活動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zh-TW" altLang="en-US" b="1">
                <a:solidFill>
                  <a:schemeClr val="folHlink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推動</a:t>
            </a:r>
            <a:r>
              <a:rPr lang="en-US" altLang="zh-TW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BPR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zh-TW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導入</a:t>
            </a:r>
            <a:r>
              <a:rPr lang="en-US" altLang="zh-TW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ERP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0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0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0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0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40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5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0226-11C9-426A-B45E-60F508E5DE0A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26307" name="Rectangle 104"/>
          <p:cNvSpPr>
            <a:spLocks noChangeArrowheads="1"/>
          </p:cNvSpPr>
          <p:nvPr/>
        </p:nvSpPr>
        <p:spPr bwMode="auto">
          <a:xfrm>
            <a:off x="539750" y="1268413"/>
            <a:ext cx="8353425" cy="4968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26308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3333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09" name="Text Box 6"/>
          <p:cNvSpPr txBox="1">
            <a:spLocks noChangeArrowheads="1"/>
          </p:cNvSpPr>
          <p:nvPr/>
        </p:nvSpPr>
        <p:spPr bwMode="auto">
          <a:xfrm>
            <a:off x="539750" y="333375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程序、活動與系統功能</a:t>
            </a:r>
          </a:p>
        </p:txBody>
      </p:sp>
      <p:sp>
        <p:nvSpPr>
          <p:cNvPr id="226310" name="Text Box 7"/>
          <p:cNvSpPr txBox="1">
            <a:spLocks noChangeArrowheads="1"/>
          </p:cNvSpPr>
          <p:nvPr/>
        </p:nvSpPr>
        <p:spPr bwMode="auto">
          <a:xfrm>
            <a:off x="692150" y="8509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新的競爭策略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 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-- 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應用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IT 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構築新核心競爭力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續</a:t>
            </a:r>
            <a:r>
              <a:rPr lang="en-US" altLang="zh-TW" sz="1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   --</a:t>
            </a:r>
            <a:r>
              <a:rPr lang="en-US" altLang="zh-TW" sz="1600" b="1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1600" b="1">
                <a:solidFill>
                  <a:srgbClr val="FF00FF"/>
                </a:solidFill>
                <a:latin typeface="Times New Roman" pitchFamily="18" charset="0"/>
                <a:ea typeface="標楷體" pitchFamily="65" charset="-120"/>
              </a:rPr>
              <a:t>導入之程式模組功能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9750" y="1323975"/>
            <a:ext cx="8305800" cy="4800600"/>
            <a:chOff x="-3" y="-3"/>
            <a:chExt cx="4990" cy="518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4984" cy="5179"/>
              <a:chOff x="0" y="0"/>
              <a:chExt cx="4984" cy="5179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1484" cy="403"/>
                <a:chOff x="0" y="0"/>
                <a:chExt cx="1484" cy="403"/>
              </a:xfrm>
            </p:grpSpPr>
            <p:sp>
              <p:nvSpPr>
                <p:cNvPr id="226405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14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項目</a:t>
                  </a:r>
                </a:p>
              </p:txBody>
            </p:sp>
            <p:sp>
              <p:nvSpPr>
                <p:cNvPr id="226406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8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484" y="0"/>
                <a:ext cx="1894" cy="403"/>
                <a:chOff x="1484" y="0"/>
                <a:chExt cx="1894" cy="403"/>
              </a:xfrm>
            </p:grpSpPr>
            <p:sp>
              <p:nvSpPr>
                <p:cNvPr id="226403" name="Rectangle 14"/>
                <p:cNvSpPr>
                  <a:spLocks noChangeArrowheads="1"/>
                </p:cNvSpPr>
                <p:nvPr/>
              </p:nvSpPr>
              <p:spPr bwMode="auto">
                <a:xfrm>
                  <a:off x="1495" y="0"/>
                  <a:ext cx="187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內容</a:t>
                  </a:r>
                </a:p>
              </p:txBody>
            </p:sp>
            <p:sp>
              <p:nvSpPr>
                <p:cNvPr id="226404" name="Rectangle 15"/>
                <p:cNvSpPr>
                  <a:spLocks noChangeArrowheads="1"/>
                </p:cNvSpPr>
                <p:nvPr/>
              </p:nvSpPr>
              <p:spPr bwMode="auto">
                <a:xfrm>
                  <a:off x="1484" y="0"/>
                  <a:ext cx="189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3378" y="0"/>
                <a:ext cx="1606" cy="403"/>
                <a:chOff x="3378" y="0"/>
                <a:chExt cx="1606" cy="403"/>
              </a:xfrm>
            </p:grpSpPr>
            <p:sp>
              <p:nvSpPr>
                <p:cNvPr id="226401" name="Rectangle 17"/>
                <p:cNvSpPr>
                  <a:spLocks noChangeArrowheads="1"/>
                </p:cNvSpPr>
                <p:nvPr/>
              </p:nvSpPr>
              <p:spPr bwMode="auto">
                <a:xfrm>
                  <a:off x="3389" y="0"/>
                  <a:ext cx="15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範圍</a:t>
                  </a:r>
                </a:p>
              </p:txBody>
            </p:sp>
            <p:sp>
              <p:nvSpPr>
                <p:cNvPr id="226402" name="Rectangle 18"/>
                <p:cNvSpPr>
                  <a:spLocks noChangeArrowheads="1"/>
                </p:cNvSpPr>
                <p:nvPr/>
              </p:nvSpPr>
              <p:spPr bwMode="auto">
                <a:xfrm>
                  <a:off x="3378" y="0"/>
                  <a:ext cx="16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403"/>
                <a:ext cx="382" cy="863"/>
                <a:chOff x="0" y="403"/>
                <a:chExt cx="382" cy="863"/>
              </a:xfrm>
            </p:grpSpPr>
            <p:sp>
              <p:nvSpPr>
                <p:cNvPr id="226399" name="Rectangle 20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36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ERP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400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382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382" y="403"/>
                <a:ext cx="1102" cy="863"/>
                <a:chOff x="382" y="403"/>
                <a:chExt cx="1102" cy="863"/>
              </a:xfrm>
            </p:grpSpPr>
            <p:sp>
              <p:nvSpPr>
                <p:cNvPr id="226397" name="Rectangle 23"/>
                <p:cNvSpPr>
                  <a:spLocks noChangeArrowheads="1"/>
                </p:cNvSpPr>
                <p:nvPr/>
              </p:nvSpPr>
              <p:spPr bwMode="auto">
                <a:xfrm>
                  <a:off x="393" y="403"/>
                  <a:ext cx="108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企業資源規劃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(Enterprise Resource Planning)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98" name="Rectangle 24"/>
                <p:cNvSpPr>
                  <a:spLocks noChangeArrowheads="1"/>
                </p:cNvSpPr>
                <p:nvPr/>
              </p:nvSpPr>
              <p:spPr bwMode="auto">
                <a:xfrm>
                  <a:off x="382" y="403"/>
                  <a:ext cx="1102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1484" y="403"/>
                <a:ext cx="1894" cy="863"/>
                <a:chOff x="1484" y="403"/>
                <a:chExt cx="1894" cy="863"/>
              </a:xfrm>
            </p:grpSpPr>
            <p:sp>
              <p:nvSpPr>
                <p:cNvPr id="226395" name="Rectangle 26"/>
                <p:cNvSpPr>
                  <a:spLocks noChangeArrowheads="1"/>
                </p:cNvSpPr>
                <p:nvPr/>
              </p:nvSpPr>
              <p:spPr bwMode="auto">
                <a:xfrm>
                  <a:off x="1495" y="403"/>
                  <a:ext cx="1872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將企業中各種作業流程整合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,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提供各部門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層級最及時之管理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企業基礎建設工程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96" name="Rectangle 27"/>
                <p:cNvSpPr>
                  <a:spLocks noChangeArrowheads="1"/>
                </p:cNvSpPr>
                <p:nvPr/>
              </p:nvSpPr>
              <p:spPr bwMode="auto">
                <a:xfrm>
                  <a:off x="1484" y="403"/>
                  <a:ext cx="1894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3378" y="403"/>
                <a:ext cx="1606" cy="863"/>
                <a:chOff x="3378" y="403"/>
                <a:chExt cx="1606" cy="863"/>
              </a:xfrm>
            </p:grpSpPr>
            <p:sp>
              <p:nvSpPr>
                <p:cNvPr id="226393" name="Rectangle 29"/>
                <p:cNvSpPr>
                  <a:spLocks noChangeArrowheads="1"/>
                </p:cNvSpPr>
                <p:nvPr/>
              </p:nvSpPr>
              <p:spPr bwMode="auto">
                <a:xfrm>
                  <a:off x="3389" y="403"/>
                  <a:ext cx="1584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財務、會計、資金、固定資產、投資等管理及成本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收益分析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訂單管理、物料管理、服務管理、銷售配銷、品質管理、經銷商管理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94" name="Rectangle 30"/>
                <p:cNvSpPr>
                  <a:spLocks noChangeArrowheads="1"/>
                </p:cNvSpPr>
                <p:nvPr/>
              </p:nvSpPr>
              <p:spPr bwMode="auto">
                <a:xfrm>
                  <a:off x="3378" y="403"/>
                  <a:ext cx="1606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0" y="1266"/>
                <a:ext cx="382" cy="863"/>
                <a:chOff x="0" y="1266"/>
                <a:chExt cx="382" cy="863"/>
              </a:xfrm>
            </p:grpSpPr>
            <p:sp>
              <p:nvSpPr>
                <p:cNvPr id="226391" name="Rectangle 32"/>
                <p:cNvSpPr>
                  <a:spLocks noChangeArrowheads="1"/>
                </p:cNvSpPr>
                <p:nvPr/>
              </p:nvSpPr>
              <p:spPr bwMode="auto">
                <a:xfrm>
                  <a:off x="11" y="1266"/>
                  <a:ext cx="36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CRM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92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382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382" y="1266"/>
                <a:ext cx="1102" cy="863"/>
                <a:chOff x="382" y="1266"/>
                <a:chExt cx="1102" cy="863"/>
              </a:xfrm>
            </p:grpSpPr>
            <p:sp>
              <p:nvSpPr>
                <p:cNvPr id="226389" name="Rectangle 35"/>
                <p:cNvSpPr>
                  <a:spLocks noChangeArrowheads="1"/>
                </p:cNvSpPr>
                <p:nvPr/>
              </p:nvSpPr>
              <p:spPr bwMode="auto">
                <a:xfrm>
                  <a:off x="393" y="1266"/>
                  <a:ext cx="1080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顧客關係管理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(Customer Relationship Mgmt)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90" name="Rectangle 36"/>
                <p:cNvSpPr>
                  <a:spLocks noChangeArrowheads="1"/>
                </p:cNvSpPr>
                <p:nvPr/>
              </p:nvSpPr>
              <p:spPr bwMode="auto">
                <a:xfrm>
                  <a:off x="382" y="1266"/>
                  <a:ext cx="1102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1484" y="1266"/>
                <a:ext cx="1894" cy="863"/>
                <a:chOff x="1484" y="1266"/>
                <a:chExt cx="1894" cy="863"/>
              </a:xfrm>
            </p:grpSpPr>
            <p:sp>
              <p:nvSpPr>
                <p:cNvPr id="226387" name="Rectangle 38"/>
                <p:cNvSpPr>
                  <a:spLocks noChangeArrowheads="1"/>
                </p:cNvSpPr>
                <p:nvPr/>
              </p:nvSpPr>
              <p:spPr bwMode="auto">
                <a:xfrm>
                  <a:off x="1495" y="1266"/>
                  <a:ext cx="1872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利用各種管道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工具增加顧客接點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,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維繫與顧客間最佳關係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提供顧客及第一線最大而有效之支援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88" name="Rectangle 39"/>
                <p:cNvSpPr>
                  <a:spLocks noChangeArrowheads="1"/>
                </p:cNvSpPr>
                <p:nvPr/>
              </p:nvSpPr>
              <p:spPr bwMode="auto">
                <a:xfrm>
                  <a:off x="1484" y="1266"/>
                  <a:ext cx="1894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3378" y="1266"/>
                <a:ext cx="1606" cy="863"/>
                <a:chOff x="3378" y="1266"/>
                <a:chExt cx="1606" cy="863"/>
              </a:xfrm>
            </p:grpSpPr>
            <p:sp>
              <p:nvSpPr>
                <p:cNvPr id="226385" name="Rectangle 41"/>
                <p:cNvSpPr>
                  <a:spLocks noChangeArrowheads="1"/>
                </p:cNvSpPr>
                <p:nvPr/>
              </p:nvSpPr>
              <p:spPr bwMode="auto">
                <a:xfrm>
                  <a:off x="3389" y="1266"/>
                  <a:ext cx="1584" cy="8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‧Marketing: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市場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顧客分析、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Event/ Campaign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管理、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Mass/Tel/Web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應用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‧SALES: Mobile/Tel/Web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販賣支緩、顧客管理、販賣管理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86" name="Rectangle 42"/>
                <p:cNvSpPr>
                  <a:spLocks noChangeArrowheads="1"/>
                </p:cNvSpPr>
                <p:nvPr/>
              </p:nvSpPr>
              <p:spPr bwMode="auto">
                <a:xfrm>
                  <a:off x="3378" y="1266"/>
                  <a:ext cx="1606" cy="86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0" y="2129"/>
                <a:ext cx="382" cy="633"/>
                <a:chOff x="0" y="2129"/>
                <a:chExt cx="382" cy="633"/>
              </a:xfrm>
            </p:grpSpPr>
            <p:sp>
              <p:nvSpPr>
                <p:cNvPr id="226383" name="Rectangle 44"/>
                <p:cNvSpPr>
                  <a:spLocks noChangeArrowheads="1"/>
                </p:cNvSpPr>
                <p:nvPr/>
              </p:nvSpPr>
              <p:spPr bwMode="auto">
                <a:xfrm>
                  <a:off x="11" y="2129"/>
                  <a:ext cx="36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SCM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84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2129"/>
                  <a:ext cx="38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382" y="2129"/>
                <a:ext cx="1102" cy="633"/>
                <a:chOff x="382" y="2129"/>
                <a:chExt cx="1102" cy="633"/>
              </a:xfrm>
            </p:grpSpPr>
            <p:sp>
              <p:nvSpPr>
                <p:cNvPr id="226381" name="Rectangle 47"/>
                <p:cNvSpPr>
                  <a:spLocks noChangeArrowheads="1"/>
                </p:cNvSpPr>
                <p:nvPr/>
              </p:nvSpPr>
              <p:spPr bwMode="auto">
                <a:xfrm>
                  <a:off x="393" y="2129"/>
                  <a:ext cx="108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供應鏈管理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(Supply Chain Mgmt)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82" name="Rectangle 48"/>
                <p:cNvSpPr>
                  <a:spLocks noChangeArrowheads="1"/>
                </p:cNvSpPr>
                <p:nvPr/>
              </p:nvSpPr>
              <p:spPr bwMode="auto">
                <a:xfrm>
                  <a:off x="382" y="2129"/>
                  <a:ext cx="110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1484" y="2129"/>
                <a:ext cx="1894" cy="633"/>
                <a:chOff x="1484" y="2129"/>
                <a:chExt cx="1894" cy="633"/>
              </a:xfrm>
            </p:grpSpPr>
            <p:sp>
              <p:nvSpPr>
                <p:cNvPr id="226379" name="Rectangle 50"/>
                <p:cNvSpPr>
                  <a:spLocks noChangeArrowheads="1"/>
                </p:cNvSpPr>
                <p:nvPr/>
              </p:nvSpPr>
              <p:spPr bwMode="auto">
                <a:xfrm>
                  <a:off x="1495" y="2129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上下游更細部供需規劃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控管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將規劃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最佳化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.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執行及績效評量給合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80" name="Rectangle 51"/>
                <p:cNvSpPr>
                  <a:spLocks noChangeArrowheads="1"/>
                </p:cNvSpPr>
                <p:nvPr/>
              </p:nvSpPr>
              <p:spPr bwMode="auto">
                <a:xfrm>
                  <a:off x="1484" y="2129"/>
                  <a:ext cx="189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3378" y="2129"/>
                <a:ext cx="1606" cy="633"/>
                <a:chOff x="3378" y="2129"/>
                <a:chExt cx="1606" cy="633"/>
              </a:xfrm>
            </p:grpSpPr>
            <p:sp>
              <p:nvSpPr>
                <p:cNvPr id="226377" name="Rectangle 53"/>
                <p:cNvSpPr>
                  <a:spLocks noChangeArrowheads="1"/>
                </p:cNvSpPr>
                <p:nvPr/>
              </p:nvSpPr>
              <p:spPr bwMode="auto">
                <a:xfrm>
                  <a:off x="3389" y="2129"/>
                  <a:ext cx="15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需求預測、供需網路規劃控管”交期承諾、生產規劃及排程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變動試算、營運績效評量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78" name="Rectangle 54"/>
                <p:cNvSpPr>
                  <a:spLocks noChangeArrowheads="1"/>
                </p:cNvSpPr>
                <p:nvPr/>
              </p:nvSpPr>
              <p:spPr bwMode="auto">
                <a:xfrm>
                  <a:off x="3378" y="2129"/>
                  <a:ext cx="160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0" y="2762"/>
                <a:ext cx="382" cy="633"/>
                <a:chOff x="0" y="2762"/>
                <a:chExt cx="382" cy="633"/>
              </a:xfrm>
            </p:grpSpPr>
            <p:sp>
              <p:nvSpPr>
                <p:cNvPr id="226375" name="Rectangle 56"/>
                <p:cNvSpPr>
                  <a:spLocks noChangeArrowheads="1"/>
                </p:cNvSpPr>
                <p:nvPr/>
              </p:nvSpPr>
              <p:spPr bwMode="auto">
                <a:xfrm>
                  <a:off x="11" y="2762"/>
                  <a:ext cx="36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HR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76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2762"/>
                  <a:ext cx="38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0" name="Group 58"/>
              <p:cNvGrpSpPr>
                <a:grpSpLocks/>
              </p:cNvGrpSpPr>
              <p:nvPr/>
            </p:nvGrpSpPr>
            <p:grpSpPr bwMode="auto">
              <a:xfrm>
                <a:off x="382" y="2762"/>
                <a:ext cx="1102" cy="633"/>
                <a:chOff x="382" y="2762"/>
                <a:chExt cx="1102" cy="633"/>
              </a:xfrm>
            </p:grpSpPr>
            <p:sp>
              <p:nvSpPr>
                <p:cNvPr id="226373" name="Rectangle 59"/>
                <p:cNvSpPr>
                  <a:spLocks noChangeArrowheads="1"/>
                </p:cNvSpPr>
                <p:nvPr/>
              </p:nvSpPr>
              <p:spPr bwMode="auto">
                <a:xfrm>
                  <a:off x="393" y="2762"/>
                  <a:ext cx="108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人力資源管理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(Human Resource Mgmt)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74" name="Rectangle 60"/>
                <p:cNvSpPr>
                  <a:spLocks noChangeArrowheads="1"/>
                </p:cNvSpPr>
                <p:nvPr/>
              </p:nvSpPr>
              <p:spPr bwMode="auto">
                <a:xfrm>
                  <a:off x="382" y="2762"/>
                  <a:ext cx="110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61"/>
              <p:cNvGrpSpPr>
                <a:grpSpLocks/>
              </p:cNvGrpSpPr>
              <p:nvPr/>
            </p:nvGrpSpPr>
            <p:grpSpPr bwMode="auto">
              <a:xfrm>
                <a:off x="1484" y="2762"/>
                <a:ext cx="1894" cy="633"/>
                <a:chOff x="1484" y="2762"/>
                <a:chExt cx="1894" cy="633"/>
              </a:xfrm>
            </p:grpSpPr>
            <p:sp>
              <p:nvSpPr>
                <p:cNvPr id="226371" name="Rectangle 62"/>
                <p:cNvSpPr>
                  <a:spLocks noChangeArrowheads="1"/>
                </p:cNvSpPr>
                <p:nvPr/>
              </p:nvSpPr>
              <p:spPr bwMode="auto">
                <a:xfrm>
                  <a:off x="1495" y="2762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Group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人力資源發揮最大效益及戰力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72" name="Rectangle 63"/>
                <p:cNvSpPr>
                  <a:spLocks noChangeArrowheads="1"/>
                </p:cNvSpPr>
                <p:nvPr/>
              </p:nvSpPr>
              <p:spPr bwMode="auto">
                <a:xfrm>
                  <a:off x="1484" y="2762"/>
                  <a:ext cx="189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64"/>
              <p:cNvGrpSpPr>
                <a:grpSpLocks/>
              </p:cNvGrpSpPr>
              <p:nvPr/>
            </p:nvGrpSpPr>
            <p:grpSpPr bwMode="auto">
              <a:xfrm>
                <a:off x="3378" y="2762"/>
                <a:ext cx="1606" cy="633"/>
                <a:chOff x="3378" y="2762"/>
                <a:chExt cx="1606" cy="633"/>
              </a:xfrm>
            </p:grpSpPr>
            <p:sp>
              <p:nvSpPr>
                <p:cNvPr id="226369" name="Rectangle 65"/>
                <p:cNvSpPr>
                  <a:spLocks noChangeArrowheads="1"/>
                </p:cNvSpPr>
                <p:nvPr/>
              </p:nvSpPr>
              <p:spPr bwMode="auto">
                <a:xfrm>
                  <a:off x="3389" y="2762"/>
                  <a:ext cx="15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人力規劃、薪資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/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出勤管理、教育訓練、流程管理、組織變動規劃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70" name="Rectangle 66"/>
                <p:cNvSpPr>
                  <a:spLocks noChangeArrowheads="1"/>
                </p:cNvSpPr>
                <p:nvPr/>
              </p:nvSpPr>
              <p:spPr bwMode="auto">
                <a:xfrm>
                  <a:off x="3378" y="2762"/>
                  <a:ext cx="160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67"/>
              <p:cNvGrpSpPr>
                <a:grpSpLocks/>
              </p:cNvGrpSpPr>
              <p:nvPr/>
            </p:nvGrpSpPr>
            <p:grpSpPr bwMode="auto">
              <a:xfrm>
                <a:off x="0" y="3395"/>
                <a:ext cx="382" cy="633"/>
                <a:chOff x="0" y="3395"/>
                <a:chExt cx="382" cy="633"/>
              </a:xfrm>
            </p:grpSpPr>
            <p:sp>
              <p:nvSpPr>
                <p:cNvPr id="226367" name="Rectangle 68"/>
                <p:cNvSpPr>
                  <a:spLocks noChangeArrowheads="1"/>
                </p:cNvSpPr>
                <p:nvPr/>
              </p:nvSpPr>
              <p:spPr bwMode="auto">
                <a:xfrm>
                  <a:off x="11" y="3395"/>
                  <a:ext cx="36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BW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68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3395"/>
                  <a:ext cx="38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70"/>
              <p:cNvGrpSpPr>
                <a:grpSpLocks/>
              </p:cNvGrpSpPr>
              <p:nvPr/>
            </p:nvGrpSpPr>
            <p:grpSpPr bwMode="auto">
              <a:xfrm>
                <a:off x="382" y="3395"/>
                <a:ext cx="1102" cy="633"/>
                <a:chOff x="382" y="3395"/>
                <a:chExt cx="1102" cy="633"/>
              </a:xfrm>
            </p:grpSpPr>
            <p:sp>
              <p:nvSpPr>
                <p:cNvPr id="226365" name="Rectangle 71"/>
                <p:cNvSpPr>
                  <a:spLocks noChangeArrowheads="1"/>
                </p:cNvSpPr>
                <p:nvPr/>
              </p:nvSpPr>
              <p:spPr bwMode="auto">
                <a:xfrm>
                  <a:off x="393" y="3395"/>
                  <a:ext cx="108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企業資料倉儲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(Business Info Warehouse)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66" name="Rectangle 72"/>
                <p:cNvSpPr>
                  <a:spLocks noChangeArrowheads="1"/>
                </p:cNvSpPr>
                <p:nvPr/>
              </p:nvSpPr>
              <p:spPr bwMode="auto">
                <a:xfrm>
                  <a:off x="382" y="3395"/>
                  <a:ext cx="110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73"/>
              <p:cNvGrpSpPr>
                <a:grpSpLocks/>
              </p:cNvGrpSpPr>
              <p:nvPr/>
            </p:nvGrpSpPr>
            <p:grpSpPr bwMode="auto">
              <a:xfrm>
                <a:off x="1484" y="3395"/>
                <a:ext cx="1894" cy="633"/>
                <a:chOff x="1484" y="3395"/>
                <a:chExt cx="1894" cy="633"/>
              </a:xfrm>
            </p:grpSpPr>
            <p:sp>
              <p:nvSpPr>
                <p:cNvPr id="226363" name="Rectangle 74"/>
                <p:cNvSpPr>
                  <a:spLocks noChangeArrowheads="1"/>
                </p:cNvSpPr>
                <p:nvPr/>
              </p:nvSpPr>
              <p:spPr bwMode="auto">
                <a:xfrm>
                  <a:off x="1495" y="3395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彙整社內社外各種情報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,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提供各層級應用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64" name="Rectangle 75"/>
                <p:cNvSpPr>
                  <a:spLocks noChangeArrowheads="1"/>
                </p:cNvSpPr>
                <p:nvPr/>
              </p:nvSpPr>
              <p:spPr bwMode="auto">
                <a:xfrm>
                  <a:off x="1484" y="3395"/>
                  <a:ext cx="189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6" name="Group 76"/>
              <p:cNvGrpSpPr>
                <a:grpSpLocks/>
              </p:cNvGrpSpPr>
              <p:nvPr/>
            </p:nvGrpSpPr>
            <p:grpSpPr bwMode="auto">
              <a:xfrm>
                <a:off x="3378" y="3395"/>
                <a:ext cx="1606" cy="633"/>
                <a:chOff x="3378" y="3395"/>
                <a:chExt cx="1606" cy="633"/>
              </a:xfrm>
            </p:grpSpPr>
            <p:sp>
              <p:nvSpPr>
                <p:cNvPr id="226361" name="Rectangle 77"/>
                <p:cNvSpPr>
                  <a:spLocks noChangeArrowheads="1"/>
                </p:cNvSpPr>
                <p:nvPr/>
              </p:nvSpPr>
              <p:spPr bwMode="auto">
                <a:xfrm>
                  <a:off x="3389" y="3395"/>
                  <a:ext cx="15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企業情報整理、分析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62" name="Rectangle 78"/>
                <p:cNvSpPr>
                  <a:spLocks noChangeArrowheads="1"/>
                </p:cNvSpPr>
                <p:nvPr/>
              </p:nvSpPr>
              <p:spPr bwMode="auto">
                <a:xfrm>
                  <a:off x="3378" y="3395"/>
                  <a:ext cx="160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7" name="Group 79"/>
              <p:cNvGrpSpPr>
                <a:grpSpLocks/>
              </p:cNvGrpSpPr>
              <p:nvPr/>
            </p:nvGrpSpPr>
            <p:grpSpPr bwMode="auto">
              <a:xfrm>
                <a:off x="0" y="4028"/>
                <a:ext cx="382" cy="633"/>
                <a:chOff x="0" y="4028"/>
                <a:chExt cx="382" cy="633"/>
              </a:xfrm>
            </p:grpSpPr>
            <p:sp>
              <p:nvSpPr>
                <p:cNvPr id="226359" name="Rectangle 80"/>
                <p:cNvSpPr>
                  <a:spLocks noChangeArrowheads="1"/>
                </p:cNvSpPr>
                <p:nvPr/>
              </p:nvSpPr>
              <p:spPr bwMode="auto">
                <a:xfrm>
                  <a:off x="11" y="4028"/>
                  <a:ext cx="36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SEM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60" name="Rectangle 81"/>
                <p:cNvSpPr>
                  <a:spLocks noChangeArrowheads="1"/>
                </p:cNvSpPr>
                <p:nvPr/>
              </p:nvSpPr>
              <p:spPr bwMode="auto">
                <a:xfrm>
                  <a:off x="0" y="4028"/>
                  <a:ext cx="38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8" name="Group 82"/>
              <p:cNvGrpSpPr>
                <a:grpSpLocks/>
              </p:cNvGrpSpPr>
              <p:nvPr/>
            </p:nvGrpSpPr>
            <p:grpSpPr bwMode="auto">
              <a:xfrm>
                <a:off x="382" y="4028"/>
                <a:ext cx="1102" cy="633"/>
                <a:chOff x="382" y="4028"/>
                <a:chExt cx="1102" cy="633"/>
              </a:xfrm>
            </p:grpSpPr>
            <p:sp>
              <p:nvSpPr>
                <p:cNvPr id="226357" name="Rectangle 83"/>
                <p:cNvSpPr>
                  <a:spLocks noChangeArrowheads="1"/>
                </p:cNvSpPr>
                <p:nvPr/>
              </p:nvSpPr>
              <p:spPr bwMode="auto">
                <a:xfrm>
                  <a:off x="393" y="4028"/>
                  <a:ext cx="108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企業策略管理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(Strategic Enterprise Mgmt)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58" name="Rectangle 84"/>
                <p:cNvSpPr>
                  <a:spLocks noChangeArrowheads="1"/>
                </p:cNvSpPr>
                <p:nvPr/>
              </p:nvSpPr>
              <p:spPr bwMode="auto">
                <a:xfrm>
                  <a:off x="382" y="4028"/>
                  <a:ext cx="110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9" name="Group 85"/>
              <p:cNvGrpSpPr>
                <a:grpSpLocks/>
              </p:cNvGrpSpPr>
              <p:nvPr/>
            </p:nvGrpSpPr>
            <p:grpSpPr bwMode="auto">
              <a:xfrm>
                <a:off x="1484" y="4028"/>
                <a:ext cx="1894" cy="633"/>
                <a:chOff x="1484" y="4028"/>
                <a:chExt cx="1894" cy="633"/>
              </a:xfrm>
            </p:grpSpPr>
            <p:sp>
              <p:nvSpPr>
                <p:cNvPr id="226355" name="Rectangle 86"/>
                <p:cNvSpPr>
                  <a:spLocks noChangeArrowheads="1"/>
                </p:cNvSpPr>
                <p:nvPr/>
              </p:nvSpPr>
              <p:spPr bwMode="auto">
                <a:xfrm>
                  <a:off x="1495" y="4028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提供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TOP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未來經營策略規劃及評估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56" name="Rectangle 87"/>
                <p:cNvSpPr>
                  <a:spLocks noChangeArrowheads="1"/>
                </p:cNvSpPr>
                <p:nvPr/>
              </p:nvSpPr>
              <p:spPr bwMode="auto">
                <a:xfrm>
                  <a:off x="1484" y="4028"/>
                  <a:ext cx="189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3378" y="4028"/>
                <a:ext cx="1606" cy="633"/>
                <a:chOff x="3378" y="4028"/>
                <a:chExt cx="1606" cy="633"/>
              </a:xfrm>
            </p:grpSpPr>
            <p:sp>
              <p:nvSpPr>
                <p:cNvPr id="226353" name="Rectangle 89"/>
                <p:cNvSpPr>
                  <a:spLocks noChangeArrowheads="1"/>
                </p:cNvSpPr>
                <p:nvPr/>
              </p:nvSpPr>
              <p:spPr bwMode="auto">
                <a:xfrm>
                  <a:off x="3389" y="4028"/>
                  <a:ext cx="158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企業策略分析及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What-If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試算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54" name="Rectangle 90"/>
                <p:cNvSpPr>
                  <a:spLocks noChangeArrowheads="1"/>
                </p:cNvSpPr>
                <p:nvPr/>
              </p:nvSpPr>
              <p:spPr bwMode="auto">
                <a:xfrm>
                  <a:off x="3378" y="4028"/>
                  <a:ext cx="160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" name="Group 91"/>
              <p:cNvGrpSpPr>
                <a:grpSpLocks/>
              </p:cNvGrpSpPr>
              <p:nvPr/>
            </p:nvGrpSpPr>
            <p:grpSpPr bwMode="auto">
              <a:xfrm>
                <a:off x="0" y="4661"/>
                <a:ext cx="382" cy="518"/>
                <a:chOff x="0" y="4661"/>
                <a:chExt cx="382" cy="518"/>
              </a:xfrm>
            </p:grpSpPr>
            <p:sp>
              <p:nvSpPr>
                <p:cNvPr id="226351" name="Rectangle 92"/>
                <p:cNvSpPr>
                  <a:spLocks noChangeArrowheads="1"/>
                </p:cNvSpPr>
                <p:nvPr/>
              </p:nvSpPr>
              <p:spPr bwMode="auto">
                <a:xfrm>
                  <a:off x="11" y="4661"/>
                  <a:ext cx="36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en-US" altLang="zh-TW" sz="1200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KM</a:t>
                  </a:r>
                  <a:endParaRPr lang="en-US" altLang="zh-TW" sz="2400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52" name="Rectangle 93"/>
                <p:cNvSpPr>
                  <a:spLocks noChangeArrowheads="1"/>
                </p:cNvSpPr>
                <p:nvPr/>
              </p:nvSpPr>
              <p:spPr bwMode="auto">
                <a:xfrm>
                  <a:off x="0" y="4661"/>
                  <a:ext cx="38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6304" name="Group 94"/>
              <p:cNvGrpSpPr>
                <a:grpSpLocks/>
              </p:cNvGrpSpPr>
              <p:nvPr/>
            </p:nvGrpSpPr>
            <p:grpSpPr bwMode="auto">
              <a:xfrm>
                <a:off x="382" y="4661"/>
                <a:ext cx="1102" cy="518"/>
                <a:chOff x="382" y="4661"/>
                <a:chExt cx="1102" cy="518"/>
              </a:xfrm>
            </p:grpSpPr>
            <p:sp>
              <p:nvSpPr>
                <p:cNvPr id="226349" name="Rectangle 95"/>
                <p:cNvSpPr>
                  <a:spLocks noChangeArrowheads="1"/>
                </p:cNvSpPr>
                <p:nvPr/>
              </p:nvSpPr>
              <p:spPr bwMode="auto">
                <a:xfrm>
                  <a:off x="393" y="4661"/>
                  <a:ext cx="108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知識管理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(Knowledge Mgmt)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50" name="Rectangle 96"/>
                <p:cNvSpPr>
                  <a:spLocks noChangeArrowheads="1"/>
                </p:cNvSpPr>
                <p:nvPr/>
              </p:nvSpPr>
              <p:spPr bwMode="auto">
                <a:xfrm>
                  <a:off x="382" y="4661"/>
                  <a:ext cx="110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6305" name="Group 97"/>
              <p:cNvGrpSpPr>
                <a:grpSpLocks/>
              </p:cNvGrpSpPr>
              <p:nvPr/>
            </p:nvGrpSpPr>
            <p:grpSpPr bwMode="auto">
              <a:xfrm>
                <a:off x="1484" y="4661"/>
                <a:ext cx="1894" cy="518"/>
                <a:chOff x="1484" y="4661"/>
                <a:chExt cx="1894" cy="518"/>
              </a:xfrm>
            </p:grpSpPr>
            <p:sp>
              <p:nvSpPr>
                <p:cNvPr id="226347" name="Rectangle 98"/>
                <p:cNvSpPr>
                  <a:spLocks noChangeArrowheads="1"/>
                </p:cNvSpPr>
                <p:nvPr/>
              </p:nvSpPr>
              <p:spPr bwMode="auto">
                <a:xfrm>
                  <a:off x="1495" y="4661"/>
                  <a:ext cx="187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上下重新塑造全新企業文化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,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因應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21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世紀變化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48" name="Rectangle 99"/>
                <p:cNvSpPr>
                  <a:spLocks noChangeArrowheads="1"/>
                </p:cNvSpPr>
                <p:nvPr/>
              </p:nvSpPr>
              <p:spPr bwMode="auto">
                <a:xfrm>
                  <a:off x="1484" y="4661"/>
                  <a:ext cx="189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6306" name="Group 100"/>
              <p:cNvGrpSpPr>
                <a:grpSpLocks/>
              </p:cNvGrpSpPr>
              <p:nvPr/>
            </p:nvGrpSpPr>
            <p:grpSpPr bwMode="auto">
              <a:xfrm>
                <a:off x="3378" y="4661"/>
                <a:ext cx="1606" cy="518"/>
                <a:chOff x="3378" y="4661"/>
                <a:chExt cx="1606" cy="518"/>
              </a:xfrm>
            </p:grpSpPr>
            <p:sp>
              <p:nvSpPr>
                <p:cNvPr id="22634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389" y="4661"/>
                  <a:ext cx="158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各層級人員及企業經營管理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Know-How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蓄積、流通、傳承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26346" name="Rectangle 102"/>
                <p:cNvSpPr>
                  <a:spLocks noChangeArrowheads="1"/>
                </p:cNvSpPr>
                <p:nvPr/>
              </p:nvSpPr>
              <p:spPr bwMode="auto">
                <a:xfrm>
                  <a:off x="3378" y="4661"/>
                  <a:ext cx="160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26313" name="Rectangle 103"/>
            <p:cNvSpPr>
              <a:spLocks noChangeArrowheads="1"/>
            </p:cNvSpPr>
            <p:nvPr/>
          </p:nvSpPr>
          <p:spPr bwMode="auto">
            <a:xfrm>
              <a:off x="-3" y="-3"/>
              <a:ext cx="4990" cy="5185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424399-D689-4B62-804B-A69A9B1BE08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392069" name="Text Box 5"/>
          <p:cNvSpPr txBox="1">
            <a:spLocks noChangeArrowheads="1"/>
          </p:cNvSpPr>
          <p:nvPr/>
        </p:nvSpPr>
        <p:spPr bwMode="auto">
          <a:xfrm>
            <a:off x="684213" y="1196975"/>
            <a:ext cx="7467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rgbClr val="00FFFF"/>
                </a:solidFill>
                <a:latin typeface="標楷體" pitchFamily="65" charset="-120"/>
                <a:ea typeface="標楷體" pitchFamily="65" charset="-120"/>
              </a:rPr>
              <a:t>公司簡介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沿革： 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1947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年成立和泰商行，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1968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年改組為和泰汽車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股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公司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主要業務：日本豐田汽車總代理、台灣國瑞汽車總代理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八大經銷商：國都、北都、桃苗、中部、南都、高都、蘭揚、花東</a:t>
            </a:r>
          </a:p>
        </p:txBody>
      </p:sp>
      <p:sp>
        <p:nvSpPr>
          <p:cNvPr id="211972" name="Text Box 6"/>
          <p:cNvSpPr txBox="1">
            <a:spLocks noChangeArrowheads="1"/>
          </p:cNvSpPr>
          <p:nvPr/>
        </p:nvSpPr>
        <p:spPr bwMode="auto">
          <a:xfrm>
            <a:off x="303213" y="258763"/>
            <a:ext cx="373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背景  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-- 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和泰汽車</a:t>
            </a:r>
          </a:p>
        </p:txBody>
      </p:sp>
      <p:sp>
        <p:nvSpPr>
          <p:cNvPr id="2392071" name="Text Box 7"/>
          <p:cNvSpPr txBox="1">
            <a:spLocks noChangeArrowheads="1"/>
          </p:cNvSpPr>
          <p:nvPr/>
        </p:nvSpPr>
        <p:spPr bwMode="auto">
          <a:xfrm>
            <a:off x="684213" y="3368675"/>
            <a:ext cx="7467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5000"/>
              </a:spcBef>
            </a:pPr>
            <a:r>
              <a:rPr lang="zh-TW" altLang="en-US" sz="2400" b="1">
                <a:solidFill>
                  <a:srgbClr val="00FFFF"/>
                </a:solidFill>
                <a:latin typeface="標楷體" pitchFamily="65" charset="-120"/>
                <a:ea typeface="標楷體" pitchFamily="65" charset="-120"/>
              </a:rPr>
              <a:t>推動策略資訊系統前的處境</a:t>
            </a:r>
            <a:endParaRPr lang="zh-TW" altLang="en-US" b="1">
              <a:solidFill>
                <a:srgbClr val="00FFFF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spcBef>
                <a:spcPct val="25000"/>
              </a:spcBef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1997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年亞洲金融風暴後市場萎縮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加入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WTO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後的國內經營困境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消費者導向的市場蓬勃</a:t>
            </a:r>
          </a:p>
          <a:p>
            <a:pPr algn="l">
              <a:spcBef>
                <a:spcPct val="25000"/>
              </a:spcBef>
            </a:pPr>
            <a:r>
              <a:rPr lang="zh-TW" altLang="en-US" b="1">
                <a:latin typeface="標楷體" pitchFamily="65" charset="-120"/>
                <a:ea typeface="標楷體" pitchFamily="65" charset="-120"/>
              </a:rPr>
              <a:t>國內五大汽車汽車公司的彼此競爭與共同禦外 </a:t>
            </a:r>
          </a:p>
        </p:txBody>
      </p:sp>
      <p:pic>
        <p:nvPicPr>
          <p:cNvPr id="211974" name="Picture 8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0138" y="3206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2069" grpId="0" autoUpdateAnimBg="0"/>
      <p:bldP spid="239207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0DDA8-78E4-4A9C-9B20-C5B9EA286CC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2995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策略構想與願景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目標的形成</a:t>
            </a:r>
          </a:p>
        </p:txBody>
      </p:sp>
      <p:pic>
        <p:nvPicPr>
          <p:cNvPr id="212996" name="Picture 6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5238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997" name="Text Box 7"/>
          <p:cNvSpPr txBox="1">
            <a:spLocks noChangeArrowheads="1"/>
          </p:cNvSpPr>
          <p:nvPr/>
        </p:nvSpPr>
        <p:spPr bwMode="auto">
          <a:xfrm>
            <a:off x="620713" y="1014413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五力分析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--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台灣汽車產業競爭環境分析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96913" y="1776413"/>
            <a:ext cx="6858000" cy="3735387"/>
            <a:chOff x="624" y="1392"/>
            <a:chExt cx="4320" cy="2353"/>
          </a:xfrm>
        </p:grpSpPr>
        <p:sp>
          <p:nvSpPr>
            <p:cNvPr id="213004" name="Text Box 9"/>
            <p:cNvSpPr txBox="1">
              <a:spLocks noChangeArrowheads="1"/>
            </p:cNvSpPr>
            <p:nvPr/>
          </p:nvSpPr>
          <p:spPr bwMode="auto">
            <a:xfrm>
              <a:off x="2208" y="1392"/>
              <a:ext cx="1152" cy="448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潛在競爭者的威脅 </a:t>
              </a:r>
              <a:endPara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=&gt; </a:t>
              </a: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存在進入障礙</a:t>
              </a:r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13005" name="Text Box 10"/>
            <p:cNvSpPr txBox="1">
              <a:spLocks noChangeArrowheads="1"/>
            </p:cNvSpPr>
            <p:nvPr/>
          </p:nvSpPr>
          <p:spPr bwMode="auto">
            <a:xfrm>
              <a:off x="2208" y="3296"/>
              <a:ext cx="1152" cy="449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替代品的威脅 </a:t>
              </a:r>
              <a:endPara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TW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=&gt; </a:t>
              </a: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存在威脅動機</a:t>
              </a:r>
            </a:p>
          </p:txBody>
        </p:sp>
        <p:sp>
          <p:nvSpPr>
            <p:cNvPr id="213006" name="Text Box 11"/>
            <p:cNvSpPr txBox="1">
              <a:spLocks noChangeArrowheads="1"/>
            </p:cNvSpPr>
            <p:nvPr/>
          </p:nvSpPr>
          <p:spPr bwMode="auto">
            <a:xfrm>
              <a:off x="624" y="2352"/>
              <a:ext cx="1152" cy="448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供應商的談判力 </a:t>
              </a:r>
              <a:r>
                <a:rPr lang="en-US" altLang="zh-TW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=&gt;</a:t>
              </a: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有利於供應商</a:t>
              </a:r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13007" name="Text Box 12"/>
            <p:cNvSpPr txBox="1">
              <a:spLocks noChangeArrowheads="1"/>
            </p:cNvSpPr>
            <p:nvPr/>
          </p:nvSpPr>
          <p:spPr bwMode="auto">
            <a:xfrm>
              <a:off x="2208" y="2304"/>
              <a:ext cx="1152" cy="526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現存的競爭環境 </a:t>
              </a:r>
              <a:endParaRPr lang="zh-TW" altLang="en-US" sz="2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=&gt;</a:t>
              </a: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有強大的進口車競爭壓力 </a:t>
              </a:r>
            </a:p>
          </p:txBody>
        </p:sp>
        <p:sp>
          <p:nvSpPr>
            <p:cNvPr id="213008" name="Text Box 13"/>
            <p:cNvSpPr txBox="1">
              <a:spLocks noChangeArrowheads="1"/>
            </p:cNvSpPr>
            <p:nvPr/>
          </p:nvSpPr>
          <p:spPr bwMode="auto">
            <a:xfrm>
              <a:off x="3792" y="2352"/>
              <a:ext cx="1152" cy="448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顧客的談判力    </a:t>
              </a:r>
              <a:r>
                <a:rPr lang="en-US" altLang="zh-TW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=&gt;</a:t>
              </a:r>
              <a:r>
                <a:rPr lang="zh-TW" altLang="en-US" sz="16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有利於供應商</a:t>
              </a:r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13009" name="Line 14"/>
            <p:cNvSpPr>
              <a:spLocks noChangeShapeType="1"/>
            </p:cNvSpPr>
            <p:nvPr/>
          </p:nvSpPr>
          <p:spPr bwMode="auto">
            <a:xfrm>
              <a:off x="1776" y="2592"/>
              <a:ext cx="432" cy="0"/>
            </a:xfrm>
            <a:prstGeom prst="line">
              <a:avLst/>
            </a:prstGeom>
            <a:noFill/>
            <a:ln w="38100" cmpd="dbl">
              <a:solidFill>
                <a:srgbClr val="00FFFF"/>
              </a:solidFill>
              <a:miter lim="800000"/>
              <a:headEnd type="stealth" w="med" len="med"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3010" name="Line 15"/>
            <p:cNvSpPr>
              <a:spLocks noChangeShapeType="1"/>
            </p:cNvSpPr>
            <p:nvPr/>
          </p:nvSpPr>
          <p:spPr bwMode="auto">
            <a:xfrm>
              <a:off x="3360" y="2592"/>
              <a:ext cx="432" cy="0"/>
            </a:xfrm>
            <a:prstGeom prst="line">
              <a:avLst/>
            </a:prstGeom>
            <a:noFill/>
            <a:ln w="38100" cmpd="dbl">
              <a:solidFill>
                <a:srgbClr val="00FFFF"/>
              </a:solidFill>
              <a:miter lim="800000"/>
              <a:headEnd type="stealth" w="med" len="med"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3011" name="Line 16"/>
            <p:cNvSpPr>
              <a:spLocks noChangeShapeType="1"/>
            </p:cNvSpPr>
            <p:nvPr/>
          </p:nvSpPr>
          <p:spPr bwMode="auto">
            <a:xfrm>
              <a:off x="2784" y="1872"/>
              <a:ext cx="0" cy="432"/>
            </a:xfrm>
            <a:prstGeom prst="line">
              <a:avLst/>
            </a:prstGeom>
            <a:noFill/>
            <a:ln w="38100" cmpd="dbl">
              <a:solidFill>
                <a:srgbClr val="00FFFF"/>
              </a:solidFill>
              <a:miter lim="800000"/>
              <a:headEnd type="stealth" w="med" len="med"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3012" name="Line 17"/>
            <p:cNvSpPr>
              <a:spLocks noChangeShapeType="1"/>
            </p:cNvSpPr>
            <p:nvPr/>
          </p:nvSpPr>
          <p:spPr bwMode="auto">
            <a:xfrm>
              <a:off x="2784" y="2832"/>
              <a:ext cx="0" cy="432"/>
            </a:xfrm>
            <a:prstGeom prst="line">
              <a:avLst/>
            </a:prstGeom>
            <a:noFill/>
            <a:ln w="38100" cmpd="dbl">
              <a:solidFill>
                <a:srgbClr val="00FFFF"/>
              </a:solidFill>
              <a:miter lim="800000"/>
              <a:headEnd type="stealth" w="med" len="med"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2393106" name="Text Box 18"/>
          <p:cNvSpPr txBox="1">
            <a:spLocks noChangeArrowheads="1"/>
          </p:cNvSpPr>
          <p:nvPr/>
        </p:nvSpPr>
        <p:spPr bwMode="auto">
          <a:xfrm>
            <a:off x="1916113" y="40624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200">
                <a:latin typeface="Times New Roman" pitchFamily="18" charset="0"/>
                <a:ea typeface="標楷體" pitchFamily="65" charset="-120"/>
              </a:rPr>
              <a:t>Supplier’s bargain power strong</a:t>
            </a:r>
          </a:p>
        </p:txBody>
      </p:sp>
      <p:sp>
        <p:nvSpPr>
          <p:cNvPr id="2393107" name="Text Box 19"/>
          <p:cNvSpPr txBox="1">
            <a:spLocks noChangeArrowheads="1"/>
          </p:cNvSpPr>
          <p:nvPr/>
        </p:nvSpPr>
        <p:spPr bwMode="auto">
          <a:xfrm>
            <a:off x="4583113" y="4062413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200">
                <a:latin typeface="Times New Roman" pitchFamily="18" charset="0"/>
                <a:ea typeface="標楷體" pitchFamily="65" charset="-120"/>
              </a:rPr>
              <a:t>Buyer’s bargain power mild</a:t>
            </a:r>
          </a:p>
        </p:txBody>
      </p:sp>
      <p:sp>
        <p:nvSpPr>
          <p:cNvPr id="2393108" name="Text Box 20"/>
          <p:cNvSpPr txBox="1">
            <a:spLocks noChangeArrowheads="1"/>
          </p:cNvSpPr>
          <p:nvPr/>
        </p:nvSpPr>
        <p:spPr bwMode="auto">
          <a:xfrm>
            <a:off x="4202113" y="2720975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200">
                <a:latin typeface="Times New Roman" pitchFamily="18" charset="0"/>
                <a:ea typeface="標楷體" pitchFamily="65" charset="-120"/>
              </a:rPr>
              <a:t>Barrier to new entrants</a:t>
            </a:r>
          </a:p>
        </p:txBody>
      </p:sp>
      <p:sp>
        <p:nvSpPr>
          <p:cNvPr id="2393109" name="Text Box 21"/>
          <p:cNvSpPr txBox="1">
            <a:spLocks noChangeArrowheads="1"/>
          </p:cNvSpPr>
          <p:nvPr/>
        </p:nvSpPr>
        <p:spPr bwMode="auto">
          <a:xfrm>
            <a:off x="4278313" y="4397375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200">
                <a:latin typeface="Times New Roman" pitchFamily="18" charset="0"/>
                <a:ea typeface="標楷體" pitchFamily="65" charset="-120"/>
              </a:rPr>
              <a:t>Threat of substitutes</a:t>
            </a:r>
          </a:p>
        </p:txBody>
      </p:sp>
      <p:sp>
        <p:nvSpPr>
          <p:cNvPr id="2393110" name="Text Box 22"/>
          <p:cNvSpPr txBox="1">
            <a:spLocks noChangeArrowheads="1"/>
          </p:cNvSpPr>
          <p:nvPr/>
        </p:nvSpPr>
        <p:spPr bwMode="auto">
          <a:xfrm>
            <a:off x="1611313" y="5738813"/>
            <a:ext cx="7086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結論：加入</a:t>
            </a:r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WTO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後雖將造成進口車的強大競爭壓力，惟因有汽車產業有進入</a:t>
            </a:r>
          </a:p>
          <a:p>
            <a:pPr algn="l">
              <a:spcBef>
                <a:spcPct val="10000"/>
              </a:spcBef>
            </a:pP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            障礙，國產品牌及國內汽車產業仍將維持「大者恆大」的局面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9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9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3106" grpId="0" autoUpdateAnimBg="0"/>
      <p:bldP spid="2393107" grpId="0" autoUpdateAnimBg="0"/>
      <p:bldP spid="2393108" grpId="0" autoUpdateAnimBg="0"/>
      <p:bldP spid="2393109" grpId="0" autoUpdateAnimBg="0"/>
      <p:bldP spid="23931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A2666-D1E1-4EA3-B86E-5239EFC90CA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214019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3333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020" name="Text Box 6"/>
          <p:cNvSpPr txBox="1">
            <a:spLocks noChangeArrowheads="1"/>
          </p:cNvSpPr>
          <p:nvPr/>
        </p:nvSpPr>
        <p:spPr bwMode="auto">
          <a:xfrm>
            <a:off x="539750" y="333375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目標的形成</a:t>
            </a:r>
          </a:p>
        </p:txBody>
      </p:sp>
      <p:sp>
        <p:nvSpPr>
          <p:cNvPr id="214021" name="Text Box 7"/>
          <p:cNvSpPr txBox="1">
            <a:spLocks noChangeArrowheads="1"/>
          </p:cNvSpPr>
          <p:nvPr/>
        </p:nvSpPr>
        <p:spPr bwMode="auto">
          <a:xfrm>
            <a:off x="692150" y="942975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>
                <a:latin typeface="Arial Narrow" pitchFamily="34" charset="0"/>
              </a:rPr>
              <a:t>SWOT</a:t>
            </a:r>
            <a:r>
              <a:rPr lang="zh-TW" altLang="en-US" sz="2000">
                <a:latin typeface="Arial Narrow" pitchFamily="34" charset="0"/>
              </a:rPr>
              <a:t>分析</a:t>
            </a:r>
          </a:p>
        </p:txBody>
      </p:sp>
      <p:sp>
        <p:nvSpPr>
          <p:cNvPr id="2394120" name="Text Box 8"/>
          <p:cNvSpPr txBox="1">
            <a:spLocks noChangeArrowheads="1"/>
          </p:cNvSpPr>
          <p:nvPr/>
        </p:nvSpPr>
        <p:spPr bwMode="auto">
          <a:xfrm>
            <a:off x="996950" y="1400175"/>
            <a:ext cx="2743200" cy="2559050"/>
          </a:xfrm>
          <a:prstGeom prst="rect">
            <a:avLst/>
          </a:prstGeom>
          <a:solidFill>
            <a:srgbClr val="008000"/>
          </a:solidFill>
          <a:ln w="57150" cmpd="thickThin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 i="1" u="sng">
                <a:solidFill>
                  <a:srgbClr val="FF0000"/>
                </a:solidFill>
                <a:latin typeface="Arial Narrow" pitchFamily="34" charset="0"/>
              </a:rPr>
              <a:t>S</a:t>
            </a:r>
            <a:r>
              <a:rPr lang="en-US" altLang="zh-TW" sz="1400" i="1" u="sng">
                <a:solidFill>
                  <a:srgbClr val="FF0000"/>
                </a:solidFill>
                <a:latin typeface="Arial Narrow" pitchFamily="34" charset="0"/>
              </a:rPr>
              <a:t>(Strength)</a:t>
            </a:r>
            <a:r>
              <a:rPr lang="en-US" altLang="zh-TW" sz="1200" u="sng">
                <a:latin typeface="Arial Narrow" pitchFamily="34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品牌形象佳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商品品質佳，折舊率低，中古車價高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員工忠誠度高，經銷商堅強的銷售力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穩固的母廠關係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和諧的工作環境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成功的</a:t>
            </a:r>
            <a:r>
              <a:rPr lang="en-US" altLang="zh-TW" sz="1200">
                <a:latin typeface="Arial Narrow" pitchFamily="34" charset="0"/>
              </a:rPr>
              <a:t>IT</a:t>
            </a:r>
            <a:r>
              <a:rPr lang="zh-TW" altLang="en-US" sz="1200">
                <a:latin typeface="Arial Narrow" pitchFamily="34" charset="0"/>
              </a:rPr>
              <a:t>系統及經驗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資金及人力充足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售前售後教育訓練體制完備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  <p:sp>
        <p:nvSpPr>
          <p:cNvPr id="2394121" name="Text Box 9"/>
          <p:cNvSpPr txBox="1">
            <a:spLocks noChangeArrowheads="1"/>
          </p:cNvSpPr>
          <p:nvPr/>
        </p:nvSpPr>
        <p:spPr bwMode="auto">
          <a:xfrm>
            <a:off x="4121150" y="866775"/>
            <a:ext cx="4572000" cy="3290888"/>
          </a:xfrm>
          <a:prstGeom prst="rect">
            <a:avLst/>
          </a:prstGeom>
          <a:solidFill>
            <a:srgbClr val="3333CC"/>
          </a:solidFill>
          <a:ln w="57150" cmpd="thickThin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 i="1" u="sng">
                <a:solidFill>
                  <a:srgbClr val="FF0000"/>
                </a:solidFill>
                <a:latin typeface="Arial Narrow" pitchFamily="34" charset="0"/>
              </a:rPr>
              <a:t>W </a:t>
            </a:r>
            <a:r>
              <a:rPr lang="en-US" altLang="zh-TW" sz="1400" i="1" u="sng">
                <a:solidFill>
                  <a:srgbClr val="FF0000"/>
                </a:solidFill>
                <a:latin typeface="Arial Narrow" pitchFamily="34" charset="0"/>
              </a:rPr>
              <a:t>(Weakness)</a:t>
            </a:r>
            <a:endParaRPr lang="en-US" altLang="zh-TW" sz="1400" u="sng">
              <a:solidFill>
                <a:srgbClr val="FF0000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賣台數及佔有率成長停滯，無法擴大與競爭廠牌差距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總代理及經銷商整體獲益能力逐漸下降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總代理及經銷商投入大量「人、物、錢、情報」資源，但未充分發揮效益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商品、價格販促通路及整體體制系統檢討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販賣、服務、</a:t>
            </a:r>
            <a:r>
              <a:rPr lang="en-US" altLang="zh-TW" sz="1200">
                <a:latin typeface="Arial Narrow" pitchFamily="34" charset="0"/>
              </a:rPr>
              <a:t>CS(</a:t>
            </a:r>
            <a:r>
              <a:rPr lang="zh-TW" altLang="en-US" sz="1200">
                <a:latin typeface="Arial Narrow" pitchFamily="34" charset="0"/>
              </a:rPr>
              <a:t>顧客滿意度</a:t>
            </a:r>
            <a:r>
              <a:rPr lang="en-US" altLang="zh-TW" sz="1200">
                <a:latin typeface="Arial Narrow" pitchFamily="34" charset="0"/>
              </a:rPr>
              <a:t>)</a:t>
            </a:r>
            <a:r>
              <a:rPr lang="zh-TW" altLang="en-US" sz="1200">
                <a:latin typeface="Arial Narrow" pitchFamily="34" charset="0"/>
              </a:rPr>
              <a:t>及忠誠度循環對收益之重大影響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生產導向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成本及費用過高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家長式管理模式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新科技的辦公環境搭配舊的作業方式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謹守本業少做策略聯盟，相關行業投資保守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  <p:sp>
        <p:nvSpPr>
          <p:cNvPr id="2394122" name="Text Box 10"/>
          <p:cNvSpPr txBox="1">
            <a:spLocks noChangeArrowheads="1"/>
          </p:cNvSpPr>
          <p:nvPr/>
        </p:nvSpPr>
        <p:spPr bwMode="auto">
          <a:xfrm>
            <a:off x="387350" y="4067175"/>
            <a:ext cx="2286000" cy="1735138"/>
          </a:xfrm>
          <a:prstGeom prst="rect">
            <a:avLst/>
          </a:prstGeom>
          <a:solidFill>
            <a:schemeClr val="bg2"/>
          </a:solidFill>
          <a:ln w="57150" cmpd="thickThin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 i="1" u="sng">
                <a:solidFill>
                  <a:srgbClr val="FF0000"/>
                </a:solidFill>
                <a:latin typeface="Arial Narrow" pitchFamily="34" charset="0"/>
              </a:rPr>
              <a:t>O </a:t>
            </a:r>
            <a:r>
              <a:rPr lang="en-US" altLang="zh-TW" sz="1400" i="1" u="sng">
                <a:solidFill>
                  <a:srgbClr val="FF0000"/>
                </a:solidFill>
                <a:latin typeface="Arial Narrow" pitchFamily="34" charset="0"/>
              </a:rPr>
              <a:t>(Opportunity)</a:t>
            </a:r>
            <a:endParaRPr lang="en-US" altLang="zh-TW" sz="1400" u="sng">
              <a:solidFill>
                <a:srgbClr val="FF0000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全球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大陸</a:t>
            </a:r>
            <a:r>
              <a:rPr lang="en-US" altLang="zh-TW" sz="1200">
                <a:latin typeface="Arial Narrow" pitchFamily="34" charset="0"/>
              </a:rPr>
              <a:t>)</a:t>
            </a:r>
            <a:r>
              <a:rPr lang="zh-TW" altLang="en-US" sz="1200">
                <a:latin typeface="Arial Narrow" pitchFamily="34" charset="0"/>
              </a:rPr>
              <a:t>市場開放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經濟正漸漸脫離谷底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科技產業比重增加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新的通路形成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任何新技術在市場上都買得到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  <p:sp>
        <p:nvSpPr>
          <p:cNvPr id="2394123" name="Text Box 11"/>
          <p:cNvSpPr txBox="1">
            <a:spLocks noChangeArrowheads="1"/>
          </p:cNvSpPr>
          <p:nvPr/>
        </p:nvSpPr>
        <p:spPr bwMode="auto">
          <a:xfrm>
            <a:off x="2901950" y="4295775"/>
            <a:ext cx="5867400" cy="1735138"/>
          </a:xfrm>
          <a:prstGeom prst="rect">
            <a:avLst/>
          </a:prstGeom>
          <a:solidFill>
            <a:srgbClr val="9900CC"/>
          </a:solidFill>
          <a:ln w="57150" cmpd="thickThin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 i="1" u="sng">
                <a:solidFill>
                  <a:srgbClr val="FF0000"/>
                </a:solidFill>
                <a:latin typeface="Arial Narrow" pitchFamily="34" charset="0"/>
              </a:rPr>
              <a:t>T </a:t>
            </a:r>
            <a:r>
              <a:rPr lang="en-US" altLang="zh-TW" sz="1400" i="1" u="sng">
                <a:solidFill>
                  <a:srgbClr val="FF0000"/>
                </a:solidFill>
                <a:latin typeface="Arial Narrow" pitchFamily="34" charset="0"/>
              </a:rPr>
              <a:t>(Threat)</a:t>
            </a:r>
            <a:endParaRPr lang="en-US" altLang="zh-TW" sz="1400" u="sng">
              <a:solidFill>
                <a:srgbClr val="FF0000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顧客需要商品及販賣方式多元化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多樣化</a:t>
            </a:r>
            <a:r>
              <a:rPr lang="en-US" altLang="zh-TW" sz="1200">
                <a:latin typeface="Arial Narrow" pitchFamily="34" charset="0"/>
              </a:rPr>
              <a:t>)                      </a:t>
            </a:r>
            <a:r>
              <a:rPr lang="zh-TW" altLang="en-US" sz="1200">
                <a:latin typeface="Arial Narrow" pitchFamily="34" charset="0"/>
              </a:rPr>
              <a:t>企業競爭帶動通路變化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汽車市場趨於飽和                                                                </a:t>
            </a:r>
            <a:r>
              <a:rPr lang="en-US" altLang="zh-TW" sz="1200">
                <a:latin typeface="Arial Narrow" pitchFamily="34" charset="0"/>
              </a:rPr>
              <a:t>WTO</a:t>
            </a:r>
            <a:r>
              <a:rPr lang="zh-TW" altLang="en-US" sz="1200">
                <a:latin typeface="Arial Narrow" pitchFamily="34" charset="0"/>
              </a:rPr>
              <a:t>及新競爭者增加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汽車大廠併購的趨勢                                                           對手水平與垂直即將成功整合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新世代有新的購車理念                                                      法令的變更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如停車與環保</a:t>
            </a:r>
            <a:r>
              <a:rPr lang="en-US" altLang="zh-TW" sz="1200">
                <a:latin typeface="Arial Narrow" pitchFamily="34" charset="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高鐵</a:t>
            </a:r>
            <a:r>
              <a:rPr lang="en-US" altLang="zh-TW" sz="1200">
                <a:latin typeface="新細明體" pitchFamily="18" charset="-120"/>
              </a:rPr>
              <a:t>/</a:t>
            </a:r>
            <a:r>
              <a:rPr lang="zh-TW" altLang="en-US" sz="1200">
                <a:latin typeface="新細明體" pitchFamily="18" charset="-120"/>
              </a:rPr>
              <a:t>捷運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9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9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239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39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39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4120" grpId="0" animBg="1" autoUpdateAnimBg="0"/>
      <p:bldP spid="2394121" grpId="0" animBg="1" autoUpdateAnimBg="0"/>
      <p:bldP spid="2394122" grpId="0" animBg="1" autoUpdateAnimBg="0"/>
      <p:bldP spid="239412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35965-F752-411C-9414-8776CF46F84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215043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5238" y="333375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44" name="Text Box 6"/>
          <p:cNvSpPr txBox="1">
            <a:spLocks noChangeArrowheads="1"/>
          </p:cNvSpPr>
          <p:nvPr/>
        </p:nvSpPr>
        <p:spPr bwMode="auto">
          <a:xfrm>
            <a:off x="468313" y="333375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目標的形成</a:t>
            </a:r>
          </a:p>
        </p:txBody>
      </p:sp>
      <p:sp>
        <p:nvSpPr>
          <p:cNvPr id="215045" name="Text Box 7"/>
          <p:cNvSpPr txBox="1">
            <a:spLocks noChangeArrowheads="1"/>
          </p:cNvSpPr>
          <p:nvPr/>
        </p:nvSpPr>
        <p:spPr bwMode="auto">
          <a:xfrm>
            <a:off x="620713" y="942975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>
                <a:latin typeface="Arial Narrow" pitchFamily="34" charset="0"/>
              </a:rPr>
              <a:t>SWOT Mapping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35113" y="1400175"/>
            <a:ext cx="6934200" cy="381000"/>
            <a:chOff x="1152" y="1200"/>
            <a:chExt cx="4368" cy="240"/>
          </a:xfrm>
        </p:grpSpPr>
        <p:sp>
          <p:nvSpPr>
            <p:cNvPr id="215054" name="Rectangle 9"/>
            <p:cNvSpPr>
              <a:spLocks noChangeArrowheads="1"/>
            </p:cNvSpPr>
            <p:nvPr/>
          </p:nvSpPr>
          <p:spPr bwMode="auto">
            <a:xfrm>
              <a:off x="1152" y="1200"/>
              <a:ext cx="17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 b="1">
                  <a:solidFill>
                    <a:srgbClr val="00FFFF"/>
                  </a:solidFill>
                  <a:latin typeface="Arial Narrow" pitchFamily="34" charset="0"/>
                </a:rPr>
                <a:t>O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 (</a:t>
              </a:r>
              <a:r>
                <a:rPr lang="en-US" altLang="zh-TW" sz="1400" i="1">
                  <a:solidFill>
                    <a:srgbClr val="00FFFF"/>
                  </a:solidFill>
                  <a:latin typeface="Arial Narrow" pitchFamily="34" charset="0"/>
                </a:rPr>
                <a:t>Opportunity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)</a:t>
              </a:r>
            </a:p>
          </p:txBody>
        </p:sp>
        <p:sp>
          <p:nvSpPr>
            <p:cNvPr id="215055" name="Rectangle 10"/>
            <p:cNvSpPr>
              <a:spLocks noChangeArrowheads="1"/>
            </p:cNvSpPr>
            <p:nvPr/>
          </p:nvSpPr>
          <p:spPr bwMode="auto">
            <a:xfrm>
              <a:off x="2928" y="1200"/>
              <a:ext cx="259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 b="1">
                  <a:solidFill>
                    <a:srgbClr val="00FFFF"/>
                  </a:solidFill>
                  <a:latin typeface="Arial Narrow" pitchFamily="34" charset="0"/>
                </a:rPr>
                <a:t>T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 (</a:t>
              </a:r>
              <a:r>
                <a:rPr lang="en-US" altLang="zh-TW" sz="1400" i="1">
                  <a:solidFill>
                    <a:srgbClr val="00FFFF"/>
                  </a:solidFill>
                  <a:latin typeface="Arial Narrow" pitchFamily="34" charset="0"/>
                </a:rPr>
                <a:t>Threat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)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077913" y="1857375"/>
            <a:ext cx="381000" cy="4191000"/>
            <a:chOff x="864" y="1488"/>
            <a:chExt cx="240" cy="2640"/>
          </a:xfrm>
        </p:grpSpPr>
        <p:sp>
          <p:nvSpPr>
            <p:cNvPr id="215052" name="Rectangle 12"/>
            <p:cNvSpPr>
              <a:spLocks noChangeArrowheads="1"/>
            </p:cNvSpPr>
            <p:nvPr/>
          </p:nvSpPr>
          <p:spPr bwMode="auto">
            <a:xfrm rot="-5400000">
              <a:off x="528" y="1824"/>
              <a:ext cx="9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 b="1">
                  <a:solidFill>
                    <a:srgbClr val="00FFFF"/>
                  </a:solidFill>
                  <a:latin typeface="Arial Narrow" pitchFamily="34" charset="0"/>
                </a:rPr>
                <a:t>S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 (</a:t>
              </a:r>
              <a:r>
                <a:rPr lang="en-US" altLang="zh-TW" sz="1400" i="1">
                  <a:solidFill>
                    <a:srgbClr val="00FFFF"/>
                  </a:solidFill>
                  <a:latin typeface="Arial Narrow" pitchFamily="34" charset="0"/>
                </a:rPr>
                <a:t>Strength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)</a:t>
              </a:r>
            </a:p>
          </p:txBody>
        </p:sp>
        <p:sp>
          <p:nvSpPr>
            <p:cNvPr id="215053" name="Rectangle 13"/>
            <p:cNvSpPr>
              <a:spLocks noChangeArrowheads="1"/>
            </p:cNvSpPr>
            <p:nvPr/>
          </p:nvSpPr>
          <p:spPr bwMode="auto">
            <a:xfrm rot="-5400000">
              <a:off x="120" y="3144"/>
              <a:ext cx="172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 b="1">
                  <a:solidFill>
                    <a:srgbClr val="00FFFF"/>
                  </a:solidFill>
                  <a:latin typeface="Arial Narrow" pitchFamily="34" charset="0"/>
                </a:rPr>
                <a:t>W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 (</a:t>
              </a:r>
              <a:r>
                <a:rPr lang="en-US" altLang="zh-TW" sz="1400" i="1">
                  <a:solidFill>
                    <a:srgbClr val="00FFFF"/>
                  </a:solidFill>
                  <a:latin typeface="Arial Narrow" pitchFamily="34" charset="0"/>
                </a:rPr>
                <a:t>Weakness</a:t>
              </a:r>
              <a:r>
                <a:rPr lang="en-US" altLang="zh-TW" sz="1400">
                  <a:solidFill>
                    <a:srgbClr val="00FFFF"/>
                  </a:solidFill>
                  <a:latin typeface="Arial Narrow" pitchFamily="34" charset="0"/>
                </a:rPr>
                <a:t>)</a:t>
              </a:r>
            </a:p>
          </p:txBody>
        </p:sp>
      </p:grpSp>
      <p:sp>
        <p:nvSpPr>
          <p:cNvPr id="2395150" name="Text Box 14"/>
          <p:cNvSpPr txBox="1">
            <a:spLocks noChangeArrowheads="1"/>
          </p:cNvSpPr>
          <p:nvPr/>
        </p:nvSpPr>
        <p:spPr bwMode="auto">
          <a:xfrm>
            <a:off x="1535113" y="1857375"/>
            <a:ext cx="2819400" cy="14732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品牌形象佳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新的通路形成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員工忠誠度高，經銷商堅強的銷售力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經濟正漸漸脫離谷底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成功的</a:t>
            </a:r>
            <a:r>
              <a:rPr lang="en-US" altLang="zh-TW" sz="1200">
                <a:latin typeface="Arial Narrow" pitchFamily="34" charset="0"/>
              </a:rPr>
              <a:t>IT</a:t>
            </a:r>
            <a:r>
              <a:rPr lang="zh-TW" altLang="en-US" sz="1200">
                <a:latin typeface="Arial Narrow" pitchFamily="34" charset="0"/>
              </a:rPr>
              <a:t>系統及經驗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任何新技術在市場上都買得到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資金及人力充足</a:t>
            </a:r>
            <a:r>
              <a:rPr lang="en-US" altLang="zh-TW" sz="1200" b="1">
                <a:solidFill>
                  <a:srgbClr val="FF0000"/>
                </a:solidFill>
                <a:latin typeface="新細明體" pitchFamily="18" charset="-120"/>
              </a:rPr>
              <a:t>/</a:t>
            </a:r>
            <a:r>
              <a:rPr lang="zh-TW" altLang="en-US" sz="1200">
                <a:latin typeface="新細明體" pitchFamily="18" charset="-120"/>
              </a:rPr>
              <a:t>全球</a:t>
            </a:r>
            <a:r>
              <a:rPr lang="en-US" altLang="zh-TW" sz="1200">
                <a:latin typeface="新細明體" pitchFamily="18" charset="-120"/>
              </a:rPr>
              <a:t>(</a:t>
            </a:r>
            <a:r>
              <a:rPr lang="zh-TW" altLang="en-US" sz="1200">
                <a:latin typeface="新細明體" pitchFamily="18" charset="-120"/>
              </a:rPr>
              <a:t>大陸</a:t>
            </a:r>
            <a:r>
              <a:rPr lang="en-US" altLang="zh-TW" sz="1200">
                <a:latin typeface="新細明體" pitchFamily="18" charset="-120"/>
              </a:rPr>
              <a:t>)</a:t>
            </a:r>
            <a:r>
              <a:rPr lang="zh-TW" altLang="en-US" sz="1200">
                <a:latin typeface="新細明體" pitchFamily="18" charset="-120"/>
              </a:rPr>
              <a:t>市場開放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  <p:sp>
        <p:nvSpPr>
          <p:cNvPr id="2395151" name="Text Box 15"/>
          <p:cNvSpPr txBox="1">
            <a:spLocks noChangeArrowheads="1"/>
          </p:cNvSpPr>
          <p:nvPr/>
        </p:nvSpPr>
        <p:spPr bwMode="auto">
          <a:xfrm>
            <a:off x="4354513" y="1857375"/>
            <a:ext cx="4113212" cy="146843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品牌形象佳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全球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大陸</a:t>
            </a:r>
            <a:r>
              <a:rPr lang="en-US" altLang="zh-TW" sz="1200">
                <a:latin typeface="Arial Narrow" pitchFamily="34" charset="0"/>
              </a:rPr>
              <a:t>)</a:t>
            </a:r>
            <a:r>
              <a:rPr lang="zh-TW" altLang="en-US" sz="1200">
                <a:latin typeface="Arial Narrow" pitchFamily="34" charset="0"/>
              </a:rPr>
              <a:t>市場開放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品牌形象佳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經濟正漸漸脫離谷底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員工忠誠度高經銷商堅強的銷售力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新的通路形成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資金及人力充足</a:t>
            </a:r>
            <a:r>
              <a:rPr lang="en-US" altLang="zh-TW" sz="1200" b="1">
                <a:solidFill>
                  <a:srgbClr val="FF0000"/>
                </a:solidFill>
                <a:latin typeface="新細明體" pitchFamily="18" charset="-120"/>
              </a:rPr>
              <a:t>/</a:t>
            </a:r>
            <a:r>
              <a:rPr lang="zh-TW" altLang="en-US" sz="1200">
                <a:latin typeface="新細明體" pitchFamily="18" charset="-120"/>
              </a:rPr>
              <a:t>任何新技術在市場上都買得到</a:t>
            </a:r>
          </a:p>
          <a:p>
            <a:pPr algn="l">
              <a:spcBef>
                <a:spcPct val="50000"/>
              </a:spcBef>
            </a:pPr>
            <a:endParaRPr lang="en-US" altLang="zh-TW" sz="1200">
              <a:latin typeface="Arial Narrow" pitchFamily="34" charset="0"/>
            </a:endParaRPr>
          </a:p>
        </p:txBody>
      </p:sp>
      <p:sp>
        <p:nvSpPr>
          <p:cNvPr id="2395152" name="Text Box 16"/>
          <p:cNvSpPr txBox="1">
            <a:spLocks noChangeArrowheads="1"/>
          </p:cNvSpPr>
          <p:nvPr/>
        </p:nvSpPr>
        <p:spPr bwMode="auto">
          <a:xfrm>
            <a:off x="1535113" y="3328988"/>
            <a:ext cx="2806700" cy="2749550"/>
          </a:xfrm>
          <a:prstGeom prst="rect">
            <a:avLst/>
          </a:prstGeom>
          <a:solidFill>
            <a:schemeClr val="bg2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生產導向</a:t>
            </a:r>
            <a:r>
              <a:rPr lang="en-US" altLang="zh-TW" sz="1200" b="1">
                <a:solidFill>
                  <a:srgbClr val="FF0000"/>
                </a:solidFill>
                <a:latin typeface="新細明體" pitchFamily="18" charset="-120"/>
              </a:rPr>
              <a:t>/</a:t>
            </a:r>
            <a:r>
              <a:rPr lang="zh-TW" altLang="en-US" sz="1200">
                <a:latin typeface="新細明體" pitchFamily="18" charset="-120"/>
              </a:rPr>
              <a:t>大陸市場開放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  <p:sp>
        <p:nvSpPr>
          <p:cNvPr id="2395153" name="Text Box 17"/>
          <p:cNvSpPr txBox="1">
            <a:spLocks noChangeArrowheads="1"/>
          </p:cNvSpPr>
          <p:nvPr/>
        </p:nvSpPr>
        <p:spPr bwMode="auto">
          <a:xfrm>
            <a:off x="4354513" y="3330575"/>
            <a:ext cx="4113212" cy="2752725"/>
          </a:xfrm>
          <a:prstGeom prst="rect">
            <a:avLst/>
          </a:prstGeom>
          <a:solidFill>
            <a:srgbClr val="008000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販賣台數及佔有率成長停滯，無法擴大與競爭廠牌差距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汽車市場趨於飽和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總代理及經銷商整體獲益能力逐漸下降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汽車市場趨於飽和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商品、價格販促通路及整體體制系統檢討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總代理及經銷商整體獲益能力下降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販賣、服務、</a:t>
            </a:r>
            <a:r>
              <a:rPr lang="en-US" altLang="zh-TW" sz="1200">
                <a:latin typeface="Arial Narrow" pitchFamily="34" charset="0"/>
              </a:rPr>
              <a:t>CS(</a:t>
            </a:r>
            <a:r>
              <a:rPr lang="zh-TW" altLang="en-US" sz="1200">
                <a:latin typeface="Arial Narrow" pitchFamily="34" charset="0"/>
              </a:rPr>
              <a:t>顧客滿意度</a:t>
            </a:r>
            <a:r>
              <a:rPr lang="en-US" altLang="zh-TW" sz="1200">
                <a:latin typeface="Arial Narrow" pitchFamily="34" charset="0"/>
              </a:rPr>
              <a:t>)</a:t>
            </a:r>
            <a:r>
              <a:rPr lang="zh-TW" altLang="en-US" sz="1200">
                <a:latin typeface="Arial Narrow" pitchFamily="34" charset="0"/>
              </a:rPr>
              <a:t>及忠誠度惡化循環對收益之重大影響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顧客需要商品及販賣方式多元化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多樣化</a:t>
            </a:r>
            <a:r>
              <a:rPr lang="en-US" altLang="zh-TW" sz="1200">
                <a:latin typeface="Arial Narrow" pitchFamily="34" charset="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生產導向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顧客需要商品及販賣方式多元化</a:t>
            </a:r>
            <a:r>
              <a:rPr lang="en-US" altLang="zh-TW" sz="1200">
                <a:latin typeface="Arial Narrow" pitchFamily="34" charset="0"/>
              </a:rPr>
              <a:t>(</a:t>
            </a:r>
            <a:r>
              <a:rPr lang="zh-TW" altLang="en-US" sz="1200">
                <a:latin typeface="Arial Narrow" pitchFamily="34" charset="0"/>
              </a:rPr>
              <a:t>多樣化</a:t>
            </a:r>
            <a:r>
              <a:rPr lang="en-US" altLang="zh-TW" sz="1200">
                <a:latin typeface="Arial Narrow" pitchFamily="34" charset="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生產導向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en-US" altLang="zh-TW" sz="1200">
                <a:latin typeface="Arial Narrow" pitchFamily="34" charset="0"/>
              </a:rPr>
              <a:t>WTO</a:t>
            </a:r>
            <a:r>
              <a:rPr lang="zh-TW" altLang="en-US" sz="1200">
                <a:latin typeface="Arial Narrow" pitchFamily="34" charset="0"/>
              </a:rPr>
              <a:t>及新競爭者增加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Arial Narrow" pitchFamily="34" charset="0"/>
              </a:rPr>
              <a:t>家長式管理模式</a:t>
            </a:r>
            <a:r>
              <a:rPr lang="en-US" altLang="zh-TW" sz="1200" b="1">
                <a:solidFill>
                  <a:srgbClr val="FF0000"/>
                </a:solidFill>
                <a:latin typeface="Arial Narrow" pitchFamily="34" charset="0"/>
              </a:rPr>
              <a:t>/</a:t>
            </a:r>
            <a:r>
              <a:rPr lang="zh-TW" altLang="en-US" sz="1200">
                <a:latin typeface="Arial Narrow" pitchFamily="34" charset="0"/>
              </a:rPr>
              <a:t>新世代有新的購車理念</a:t>
            </a:r>
          </a:p>
          <a:p>
            <a:pPr algn="l">
              <a:spcBef>
                <a:spcPct val="50000"/>
              </a:spcBef>
            </a:pPr>
            <a:r>
              <a:rPr lang="zh-TW" altLang="en-US" sz="1200">
                <a:latin typeface="新細明體" pitchFamily="18" charset="-120"/>
              </a:rPr>
              <a:t>新科技的辦公環境搭配舊的作業方</a:t>
            </a:r>
            <a:r>
              <a:rPr lang="en-US" altLang="zh-TW" sz="1200" b="1">
                <a:solidFill>
                  <a:srgbClr val="FF0000"/>
                </a:solidFill>
                <a:latin typeface="新細明體" pitchFamily="18" charset="-120"/>
              </a:rPr>
              <a:t>/</a:t>
            </a:r>
            <a:r>
              <a:rPr lang="zh-TW" altLang="en-US" sz="1200">
                <a:latin typeface="新細明體" pitchFamily="18" charset="-120"/>
              </a:rPr>
              <a:t>新世代有新的購車理念</a:t>
            </a:r>
            <a:r>
              <a:rPr lang="zh-TW" altLang="en-US" sz="120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5150" grpId="0" animBg="1" autoUpdateAnimBg="0"/>
      <p:bldP spid="2395151" grpId="0" animBg="1" autoUpdateAnimBg="0"/>
      <p:bldP spid="2395152" grpId="0" animBg="1" autoUpdateAnimBg="0"/>
      <p:bldP spid="239515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7A2BE-FB89-493E-89B0-42B150C21F8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216067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6068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目標的形成</a:t>
            </a:r>
          </a:p>
        </p:txBody>
      </p:sp>
      <p:sp>
        <p:nvSpPr>
          <p:cNvPr id="216069" name="Text Box 7"/>
          <p:cNvSpPr txBox="1">
            <a:spLocks noChangeArrowheads="1"/>
          </p:cNvSpPr>
          <p:nvPr/>
        </p:nvSpPr>
        <p:spPr bwMode="auto">
          <a:xfrm>
            <a:off x="692150" y="1074738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2003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年的願景</a:t>
            </a:r>
          </a:p>
        </p:txBody>
      </p:sp>
      <p:sp>
        <p:nvSpPr>
          <p:cNvPr id="2396168" name="Text Box 8"/>
          <p:cNvSpPr txBox="1">
            <a:spLocks noChangeArrowheads="1"/>
          </p:cNvSpPr>
          <p:nvPr/>
        </p:nvSpPr>
        <p:spPr bwMode="auto">
          <a:xfrm>
            <a:off x="1225550" y="1608138"/>
            <a:ext cx="5486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汽車市場佔有率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25%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，販賣台數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15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萬台</a:t>
            </a:r>
          </a:p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汽車相關事業年淨利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60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億元</a:t>
            </a:r>
          </a:p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汽車相關事業市值達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1,000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億元</a:t>
            </a:r>
          </a:p>
          <a:p>
            <a:pPr algn="l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全國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10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大最受景仰之企業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(10 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大標竿企業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) </a:t>
            </a:r>
          </a:p>
        </p:txBody>
      </p:sp>
      <p:sp>
        <p:nvSpPr>
          <p:cNvPr id="2396169" name="Oval 9"/>
          <p:cNvSpPr>
            <a:spLocks noChangeArrowheads="1"/>
          </p:cNvSpPr>
          <p:nvPr/>
        </p:nvSpPr>
        <p:spPr bwMode="auto">
          <a:xfrm>
            <a:off x="1073150" y="4062413"/>
            <a:ext cx="685800" cy="1600200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1600" b="1">
                <a:solidFill>
                  <a:schemeClr val="bg1"/>
                </a:solidFill>
                <a:latin typeface="Arial Narrow" pitchFamily="34" charset="0"/>
              </a:rPr>
              <a:t>願</a:t>
            </a:r>
          </a:p>
          <a:p>
            <a:r>
              <a:rPr lang="zh-TW" altLang="en-US" sz="1600" b="1">
                <a:solidFill>
                  <a:schemeClr val="bg1"/>
                </a:solidFill>
                <a:latin typeface="Arial Narrow" pitchFamily="34" charset="0"/>
              </a:rPr>
              <a:t>景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58950" y="4062413"/>
            <a:ext cx="1219200" cy="1600200"/>
            <a:chOff x="1248" y="2832"/>
            <a:chExt cx="768" cy="1008"/>
          </a:xfrm>
        </p:grpSpPr>
        <p:sp>
          <p:nvSpPr>
            <p:cNvPr id="216084" name="Oval 11"/>
            <p:cNvSpPr>
              <a:spLocks noChangeArrowheads="1"/>
            </p:cNvSpPr>
            <p:nvPr/>
          </p:nvSpPr>
          <p:spPr bwMode="auto">
            <a:xfrm>
              <a:off x="1584" y="2832"/>
              <a:ext cx="432" cy="100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競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爭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策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略</a:t>
              </a:r>
            </a:p>
          </p:txBody>
        </p:sp>
        <p:sp>
          <p:nvSpPr>
            <p:cNvPr id="216085" name="Line 12"/>
            <p:cNvSpPr>
              <a:spLocks noChangeShapeType="1"/>
            </p:cNvSpPr>
            <p:nvPr/>
          </p:nvSpPr>
          <p:spPr bwMode="auto">
            <a:xfrm>
              <a:off x="1248" y="3360"/>
              <a:ext cx="336" cy="0"/>
            </a:xfrm>
            <a:prstGeom prst="line">
              <a:avLst/>
            </a:prstGeom>
            <a:noFill/>
            <a:ln w="63500" cmpd="dbl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978150" y="4062413"/>
            <a:ext cx="1219200" cy="1600200"/>
            <a:chOff x="2016" y="2832"/>
            <a:chExt cx="768" cy="1008"/>
          </a:xfrm>
        </p:grpSpPr>
        <p:sp>
          <p:nvSpPr>
            <p:cNvPr id="216082" name="Oval 14"/>
            <p:cNvSpPr>
              <a:spLocks noChangeArrowheads="1"/>
            </p:cNvSpPr>
            <p:nvPr/>
          </p:nvSpPr>
          <p:spPr bwMode="auto">
            <a:xfrm>
              <a:off x="2352" y="2832"/>
              <a:ext cx="432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組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織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目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標</a:t>
              </a:r>
            </a:p>
          </p:txBody>
        </p:sp>
        <p:sp>
          <p:nvSpPr>
            <p:cNvPr id="216083" name="Line 15"/>
            <p:cNvSpPr>
              <a:spLocks noChangeShapeType="1"/>
            </p:cNvSpPr>
            <p:nvPr/>
          </p:nvSpPr>
          <p:spPr bwMode="auto">
            <a:xfrm>
              <a:off x="2016" y="3360"/>
              <a:ext cx="336" cy="0"/>
            </a:xfrm>
            <a:prstGeom prst="line">
              <a:avLst/>
            </a:prstGeom>
            <a:noFill/>
            <a:ln w="63500" cmpd="dbl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197350" y="4062413"/>
            <a:ext cx="1219200" cy="1600200"/>
            <a:chOff x="2784" y="2832"/>
            <a:chExt cx="768" cy="1008"/>
          </a:xfrm>
        </p:grpSpPr>
        <p:sp>
          <p:nvSpPr>
            <p:cNvPr id="216080" name="Oval 17"/>
            <p:cNvSpPr>
              <a:spLocks noChangeArrowheads="1"/>
            </p:cNvSpPr>
            <p:nvPr/>
          </p:nvSpPr>
          <p:spPr bwMode="auto">
            <a:xfrm>
              <a:off x="3120" y="2832"/>
              <a:ext cx="432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關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鍵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成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功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要</a:t>
              </a:r>
            </a:p>
            <a:p>
              <a:r>
                <a:rPr lang="zh-TW" altLang="en-US" sz="1600" b="1">
                  <a:solidFill>
                    <a:schemeClr val="bg1"/>
                  </a:solidFill>
                  <a:latin typeface="Arial Narrow" pitchFamily="34" charset="0"/>
                </a:rPr>
                <a:t>素</a:t>
              </a:r>
            </a:p>
          </p:txBody>
        </p:sp>
        <p:sp>
          <p:nvSpPr>
            <p:cNvPr id="216081" name="Line 18"/>
            <p:cNvSpPr>
              <a:spLocks noChangeShapeType="1"/>
            </p:cNvSpPr>
            <p:nvPr/>
          </p:nvSpPr>
          <p:spPr bwMode="auto">
            <a:xfrm>
              <a:off x="2784" y="3360"/>
              <a:ext cx="336" cy="0"/>
            </a:xfrm>
            <a:prstGeom prst="line">
              <a:avLst/>
            </a:prstGeom>
            <a:noFill/>
            <a:ln w="63500" cmpd="dbl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282950" y="4487863"/>
            <a:ext cx="5486400" cy="1920875"/>
            <a:chOff x="2208" y="3100"/>
            <a:chExt cx="3456" cy="1210"/>
          </a:xfrm>
        </p:grpSpPr>
        <p:sp>
          <p:nvSpPr>
            <p:cNvPr id="216076" name="Line 20"/>
            <p:cNvSpPr>
              <a:spLocks noChangeShapeType="1"/>
            </p:cNvSpPr>
            <p:nvPr/>
          </p:nvSpPr>
          <p:spPr bwMode="auto">
            <a:xfrm>
              <a:off x="3552" y="3360"/>
              <a:ext cx="1200" cy="0"/>
            </a:xfrm>
            <a:prstGeom prst="line">
              <a:avLst/>
            </a:prstGeom>
            <a:noFill/>
            <a:ln w="63500" cmpd="dbl">
              <a:solidFill>
                <a:schemeClr val="tx1"/>
              </a:solidFill>
              <a:prstDash val="dash"/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6077" name="Text Box 21"/>
            <p:cNvSpPr txBox="1">
              <a:spLocks noChangeArrowheads="1"/>
            </p:cNvSpPr>
            <p:nvPr/>
          </p:nvSpPr>
          <p:spPr bwMode="auto">
            <a:xfrm>
              <a:off x="3504" y="3100"/>
              <a:ext cx="12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 sz="1600">
                  <a:latin typeface="Arial Narrow" pitchFamily="34" charset="0"/>
                </a:rPr>
                <a:t>CDS/VBP/CAS/SDM</a:t>
              </a:r>
              <a:r>
                <a:rPr lang="en-US" altLang="zh-TW" sz="1600">
                  <a:latin typeface="Times New Roman" pitchFamily="18" charset="0"/>
                </a:rPr>
                <a:t>…</a:t>
              </a:r>
              <a:endParaRPr lang="en-US" altLang="zh-TW" sz="1600">
                <a:latin typeface="Arial Narrow" pitchFamily="34" charset="0"/>
              </a:endParaRPr>
            </a:p>
          </p:txBody>
        </p:sp>
        <p:sp>
          <p:nvSpPr>
            <p:cNvPr id="216078" name="Text Box 22"/>
            <p:cNvSpPr txBox="1">
              <a:spLocks noChangeArrowheads="1"/>
            </p:cNvSpPr>
            <p:nvPr/>
          </p:nvSpPr>
          <p:spPr bwMode="auto">
            <a:xfrm>
              <a:off x="4752" y="3168"/>
              <a:ext cx="91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CCFF99"/>
                  </a:solidFill>
                  <a:latin typeface="Arial Narrow" pitchFamily="34" charset="0"/>
                </a:rPr>
                <a:t>SIS Implementation</a:t>
              </a:r>
            </a:p>
          </p:txBody>
        </p:sp>
        <p:sp>
          <p:nvSpPr>
            <p:cNvPr id="216079" name="Text Box 23"/>
            <p:cNvSpPr txBox="1">
              <a:spLocks noChangeArrowheads="1"/>
            </p:cNvSpPr>
            <p:nvPr/>
          </p:nvSpPr>
          <p:spPr bwMode="auto">
            <a:xfrm>
              <a:off x="2208" y="3984"/>
              <a:ext cx="7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 sz="1400" u="sng">
                  <a:solidFill>
                    <a:srgbClr val="3366FF"/>
                  </a:solidFill>
                  <a:latin typeface="Stylus BT" pitchFamily="34" charset="0"/>
                </a:rPr>
                <a:t>SIS Planning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68" grpId="0" autoUpdateAnimBg="0"/>
      <p:bldP spid="239616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2C838-21B8-4F99-808B-3B242C5DF023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17091" name="Rectangle 125"/>
          <p:cNvSpPr>
            <a:spLocks noChangeArrowheads="1"/>
          </p:cNvSpPr>
          <p:nvPr/>
        </p:nvSpPr>
        <p:spPr bwMode="auto">
          <a:xfrm>
            <a:off x="900113" y="1412875"/>
            <a:ext cx="7848600" cy="4968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17092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2213" y="404813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3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480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目標的形成</a:t>
            </a:r>
          </a:p>
        </p:txBody>
      </p:sp>
      <p:sp>
        <p:nvSpPr>
          <p:cNvPr id="217094" name="Text Box 7"/>
          <p:cNvSpPr txBox="1">
            <a:spLocks noChangeArrowheads="1"/>
          </p:cNvSpPr>
          <p:nvPr/>
        </p:nvSpPr>
        <p:spPr bwMode="auto">
          <a:xfrm>
            <a:off x="539750" y="981075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願景 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I ---- 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小型車市場佔有率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25%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28688" y="1471613"/>
            <a:ext cx="7772400" cy="4876800"/>
            <a:chOff x="-3" y="-3"/>
            <a:chExt cx="5782" cy="6509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776" cy="6503"/>
              <a:chOff x="0" y="0"/>
              <a:chExt cx="5776" cy="6503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886" cy="403"/>
                <a:chOff x="0" y="0"/>
                <a:chExt cx="886" cy="403"/>
              </a:xfrm>
            </p:grpSpPr>
            <p:sp>
              <p:nvSpPr>
                <p:cNvPr id="217210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策略</a:t>
                  </a:r>
                </a:p>
              </p:txBody>
            </p:sp>
            <p:sp>
              <p:nvSpPr>
                <p:cNvPr id="217211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886" y="0"/>
                <a:ext cx="1462" cy="403"/>
                <a:chOff x="886" y="0"/>
                <a:chExt cx="1462" cy="403"/>
              </a:xfrm>
            </p:grpSpPr>
            <p:sp>
              <p:nvSpPr>
                <p:cNvPr id="217208" name="Rectangle 14"/>
                <p:cNvSpPr>
                  <a:spLocks noChangeArrowheads="1"/>
                </p:cNvSpPr>
                <p:nvPr/>
              </p:nvSpPr>
              <p:spPr bwMode="auto">
                <a:xfrm>
                  <a:off x="897" y="0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組織目標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209" name="Rectangle 15"/>
                <p:cNvSpPr>
                  <a:spLocks noChangeArrowheads="1"/>
                </p:cNvSpPr>
                <p:nvPr/>
              </p:nvSpPr>
              <p:spPr bwMode="auto">
                <a:xfrm>
                  <a:off x="886" y="0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348" y="0"/>
                <a:ext cx="1758" cy="403"/>
                <a:chOff x="2348" y="0"/>
                <a:chExt cx="1758" cy="403"/>
              </a:xfrm>
            </p:grpSpPr>
            <p:sp>
              <p:nvSpPr>
                <p:cNvPr id="217206" name="Rectangle 17"/>
                <p:cNvSpPr>
                  <a:spLocks noChangeArrowheads="1"/>
                </p:cNvSpPr>
                <p:nvPr/>
              </p:nvSpPr>
              <p:spPr bwMode="auto">
                <a:xfrm>
                  <a:off x="2359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關鍵流程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207" name="Rectangle 18"/>
                <p:cNvSpPr>
                  <a:spLocks noChangeArrowheads="1"/>
                </p:cNvSpPr>
                <p:nvPr/>
              </p:nvSpPr>
              <p:spPr bwMode="auto">
                <a:xfrm>
                  <a:off x="2348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4106" y="0"/>
                <a:ext cx="1670" cy="403"/>
                <a:chOff x="4106" y="0"/>
                <a:chExt cx="1670" cy="403"/>
              </a:xfrm>
            </p:grpSpPr>
            <p:sp>
              <p:nvSpPr>
                <p:cNvPr id="217204" name="Rectangle 20"/>
                <p:cNvSpPr>
                  <a:spLocks noChangeArrowheads="1"/>
                </p:cNvSpPr>
                <p:nvPr/>
              </p:nvSpPr>
              <p:spPr bwMode="auto">
                <a:xfrm>
                  <a:off x="4117" y="0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關鍵評量指標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205" name="Rectangle 21"/>
                <p:cNvSpPr>
                  <a:spLocks noChangeArrowheads="1"/>
                </p:cNvSpPr>
                <p:nvPr/>
              </p:nvSpPr>
              <p:spPr bwMode="auto">
                <a:xfrm>
                  <a:off x="4106" y="0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886" cy="1669"/>
                <a:chOff x="0" y="403"/>
                <a:chExt cx="886" cy="1669"/>
              </a:xfrm>
            </p:grpSpPr>
            <p:sp>
              <p:nvSpPr>
                <p:cNvPr id="217202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864" cy="16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開創新通路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203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886" cy="166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886" y="403"/>
                <a:ext cx="1462" cy="633"/>
                <a:chOff x="886" y="403"/>
                <a:chExt cx="1462" cy="633"/>
              </a:xfrm>
            </p:grpSpPr>
            <p:sp>
              <p:nvSpPr>
                <p:cNvPr id="217200" name="Rectangle 26"/>
                <p:cNvSpPr>
                  <a:spLocks noChangeArrowheads="1"/>
                </p:cNvSpPr>
                <p:nvPr/>
              </p:nvSpPr>
              <p:spPr bwMode="auto">
                <a:xfrm>
                  <a:off x="897" y="403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e-Business/Commerce</a:t>
                  </a:r>
                </a:p>
                <a:p>
                  <a:pPr algn="just" eaLnBrk="0" hangingPunct="0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架構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(BTOB/BTOC)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201" name="Rectangle 27"/>
                <p:cNvSpPr>
                  <a:spLocks noChangeArrowheads="1"/>
                </p:cNvSpPr>
                <p:nvPr/>
              </p:nvSpPr>
              <p:spPr bwMode="auto">
                <a:xfrm>
                  <a:off x="886" y="403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348" y="403"/>
                <a:ext cx="1758" cy="633"/>
                <a:chOff x="2348" y="403"/>
                <a:chExt cx="1758" cy="633"/>
              </a:xfrm>
            </p:grpSpPr>
            <p:sp>
              <p:nvSpPr>
                <p:cNvPr id="217198" name="Rectangle 29"/>
                <p:cNvSpPr>
                  <a:spLocks noChangeArrowheads="1"/>
                </p:cNvSpPr>
                <p:nvPr/>
              </p:nvSpPr>
              <p:spPr bwMode="auto">
                <a:xfrm>
                  <a:off x="2359" y="403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7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‧Call Center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</a:t>
                  </a:r>
                </a:p>
                <a:p>
                  <a:pPr algn="l" eaLnBrk="0" hangingPunct="0">
                    <a:lnSpc>
                      <a:spcPct val="7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‧IT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建置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商品策略制定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99" name="Rectangle 30"/>
                <p:cNvSpPr>
                  <a:spLocks noChangeArrowheads="1"/>
                </p:cNvSpPr>
                <p:nvPr/>
              </p:nvSpPr>
              <p:spPr bwMode="auto">
                <a:xfrm>
                  <a:off x="2348" y="403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4106" y="403"/>
                <a:ext cx="1670" cy="633"/>
                <a:chOff x="4106" y="403"/>
                <a:chExt cx="1670" cy="633"/>
              </a:xfrm>
            </p:grpSpPr>
            <p:sp>
              <p:nvSpPr>
                <p:cNvPr id="217196" name="Rectangle 32"/>
                <p:cNvSpPr>
                  <a:spLocks noChangeArrowheads="1"/>
                </p:cNvSpPr>
                <p:nvPr/>
              </p:nvSpPr>
              <p:spPr bwMode="auto">
                <a:xfrm>
                  <a:off x="4117" y="403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佔總販賣台數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5%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97" name="Rectangle 33"/>
                <p:cNvSpPr>
                  <a:spLocks noChangeArrowheads="1"/>
                </p:cNvSpPr>
                <p:nvPr/>
              </p:nvSpPr>
              <p:spPr bwMode="auto">
                <a:xfrm>
                  <a:off x="4106" y="403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886" y="1036"/>
                <a:ext cx="1462" cy="518"/>
                <a:chOff x="886" y="1036"/>
                <a:chExt cx="1462" cy="518"/>
              </a:xfrm>
            </p:grpSpPr>
            <p:sp>
              <p:nvSpPr>
                <p:cNvPr id="217194" name="Rectangle 35"/>
                <p:cNvSpPr>
                  <a:spLocks noChangeArrowheads="1"/>
                </p:cNvSpPr>
                <p:nvPr/>
              </p:nvSpPr>
              <p:spPr bwMode="auto">
                <a:xfrm>
                  <a:off x="897" y="1036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建立特約販賣點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95" name="Rectangle 36"/>
                <p:cNvSpPr>
                  <a:spLocks noChangeArrowheads="1"/>
                </p:cNvSpPr>
                <p:nvPr/>
              </p:nvSpPr>
              <p:spPr bwMode="auto">
                <a:xfrm>
                  <a:off x="886" y="1036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2348" y="1036"/>
                <a:ext cx="1758" cy="518"/>
                <a:chOff x="2348" y="1036"/>
                <a:chExt cx="1758" cy="518"/>
              </a:xfrm>
            </p:grpSpPr>
            <p:sp>
              <p:nvSpPr>
                <p:cNvPr id="217192" name="Rectangle 38"/>
                <p:cNvSpPr>
                  <a:spLocks noChangeArrowheads="1"/>
                </p:cNvSpPr>
                <p:nvPr/>
              </p:nvSpPr>
              <p:spPr bwMode="auto">
                <a:xfrm>
                  <a:off x="2359" y="1036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中古車商及保養廠鎖定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價格策略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93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8" y="1036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4106" y="1036"/>
                <a:ext cx="1670" cy="518"/>
                <a:chOff x="4106" y="1036"/>
                <a:chExt cx="1670" cy="518"/>
              </a:xfrm>
            </p:grpSpPr>
            <p:sp>
              <p:nvSpPr>
                <p:cNvPr id="217190" name="Rectangle 41"/>
                <p:cNvSpPr>
                  <a:spLocks noChangeArrowheads="1"/>
                </p:cNvSpPr>
                <p:nvPr/>
              </p:nvSpPr>
              <p:spPr bwMode="auto">
                <a:xfrm>
                  <a:off x="4117" y="1036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佔總販賣台數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15%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91" name="Rectangle 42"/>
                <p:cNvSpPr>
                  <a:spLocks noChangeArrowheads="1"/>
                </p:cNvSpPr>
                <p:nvPr/>
              </p:nvSpPr>
              <p:spPr bwMode="auto">
                <a:xfrm>
                  <a:off x="4106" y="1036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886" y="1554"/>
                <a:ext cx="1462" cy="518"/>
                <a:chOff x="886" y="1554"/>
                <a:chExt cx="1462" cy="518"/>
              </a:xfrm>
            </p:grpSpPr>
            <p:sp>
              <p:nvSpPr>
                <p:cNvPr id="217188" name="Rectangle 44"/>
                <p:cNvSpPr>
                  <a:spLocks noChangeArrowheads="1"/>
                </p:cNvSpPr>
                <p:nvPr/>
              </p:nvSpPr>
              <p:spPr bwMode="auto">
                <a:xfrm>
                  <a:off x="897" y="1554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重整商品組合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89" name="Rectangle 45"/>
                <p:cNvSpPr>
                  <a:spLocks noChangeArrowheads="1"/>
                </p:cNvSpPr>
                <p:nvPr/>
              </p:nvSpPr>
              <p:spPr bwMode="auto">
                <a:xfrm>
                  <a:off x="886" y="1554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2348" y="1554"/>
                <a:ext cx="1758" cy="518"/>
                <a:chOff x="2348" y="1554"/>
                <a:chExt cx="1758" cy="518"/>
              </a:xfrm>
            </p:grpSpPr>
            <p:sp>
              <p:nvSpPr>
                <p:cNvPr id="217186" name="Rectangle 47"/>
                <p:cNvSpPr>
                  <a:spLocks noChangeArrowheads="1"/>
                </p:cNvSpPr>
                <p:nvPr/>
              </p:nvSpPr>
              <p:spPr bwMode="auto">
                <a:xfrm>
                  <a:off x="2359" y="1554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整頓小商專賣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經銷商專營乘用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87" name="Rectangle 48"/>
                <p:cNvSpPr>
                  <a:spLocks noChangeArrowheads="1"/>
                </p:cNvSpPr>
                <p:nvPr/>
              </p:nvSpPr>
              <p:spPr bwMode="auto">
                <a:xfrm>
                  <a:off x="2348" y="1554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4106" y="1554"/>
                <a:ext cx="1670" cy="518"/>
                <a:chOff x="4106" y="1554"/>
                <a:chExt cx="1670" cy="518"/>
              </a:xfrm>
            </p:grpSpPr>
            <p:sp>
              <p:nvSpPr>
                <p:cNvPr id="217184" name="Rectangle 50"/>
                <p:cNvSpPr>
                  <a:spLocks noChangeArrowheads="1"/>
                </p:cNvSpPr>
                <p:nvPr/>
              </p:nvSpPr>
              <p:spPr bwMode="auto">
                <a:xfrm>
                  <a:off x="4117" y="1554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提升業代產值為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4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台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85" name="Rectangle 51"/>
                <p:cNvSpPr>
                  <a:spLocks noChangeArrowheads="1"/>
                </p:cNvSpPr>
                <p:nvPr/>
              </p:nvSpPr>
              <p:spPr bwMode="auto">
                <a:xfrm>
                  <a:off x="4106" y="1554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0" y="2072"/>
                <a:ext cx="886" cy="1381"/>
                <a:chOff x="0" y="2072"/>
                <a:chExt cx="886" cy="1381"/>
              </a:xfrm>
            </p:grpSpPr>
            <p:sp>
              <p:nvSpPr>
                <p:cNvPr id="217182" name="Rectangle 53"/>
                <p:cNvSpPr>
                  <a:spLocks noChangeArrowheads="1"/>
                </p:cNvSpPr>
                <p:nvPr/>
              </p:nvSpPr>
              <p:spPr bwMode="auto">
                <a:xfrm>
                  <a:off x="11" y="2072"/>
                  <a:ext cx="864" cy="138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加速新車種</a:t>
                  </a:r>
                </a:p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上市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83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2072"/>
                  <a:ext cx="886" cy="13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886" y="2072"/>
                <a:ext cx="1462" cy="633"/>
                <a:chOff x="886" y="2072"/>
                <a:chExt cx="1462" cy="633"/>
              </a:xfrm>
            </p:grpSpPr>
            <p:sp>
              <p:nvSpPr>
                <p:cNvPr id="217180" name="Rectangle 56"/>
                <p:cNvSpPr>
                  <a:spLocks noChangeArrowheads="1"/>
                </p:cNvSpPr>
                <p:nvPr/>
              </p:nvSpPr>
              <p:spPr bwMode="auto">
                <a:xfrm>
                  <a:off x="897" y="2072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調整商品組合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81" name="Rectangle 57"/>
                <p:cNvSpPr>
                  <a:spLocks noChangeArrowheads="1"/>
                </p:cNvSpPr>
                <p:nvPr/>
              </p:nvSpPr>
              <p:spPr bwMode="auto">
                <a:xfrm>
                  <a:off x="886" y="2072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0" name="Group 58"/>
              <p:cNvGrpSpPr>
                <a:grpSpLocks/>
              </p:cNvGrpSpPr>
              <p:nvPr/>
            </p:nvGrpSpPr>
            <p:grpSpPr bwMode="auto">
              <a:xfrm>
                <a:off x="2348" y="2072"/>
                <a:ext cx="1758" cy="633"/>
                <a:chOff x="2348" y="2072"/>
                <a:chExt cx="1758" cy="633"/>
              </a:xfrm>
            </p:grpSpPr>
            <p:sp>
              <p:nvSpPr>
                <p:cNvPr id="217178" name="Rectangle 59"/>
                <p:cNvSpPr>
                  <a:spLocks noChangeArrowheads="1"/>
                </p:cNvSpPr>
                <p:nvPr/>
              </p:nvSpPr>
              <p:spPr bwMode="auto">
                <a:xfrm>
                  <a:off x="2359" y="2072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強化量販車種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導入輕型及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1.5t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商用車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e-C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專賣之個性車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79" name="Rectangle 60"/>
                <p:cNvSpPr>
                  <a:spLocks noChangeArrowheads="1"/>
                </p:cNvSpPr>
                <p:nvPr/>
              </p:nvSpPr>
              <p:spPr bwMode="auto">
                <a:xfrm>
                  <a:off x="2348" y="2072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61"/>
              <p:cNvGrpSpPr>
                <a:grpSpLocks/>
              </p:cNvGrpSpPr>
              <p:nvPr/>
            </p:nvGrpSpPr>
            <p:grpSpPr bwMode="auto">
              <a:xfrm>
                <a:off x="4106" y="2072"/>
                <a:ext cx="1670" cy="633"/>
                <a:chOff x="4106" y="2072"/>
                <a:chExt cx="1670" cy="633"/>
              </a:xfrm>
            </p:grpSpPr>
            <p:sp>
              <p:nvSpPr>
                <p:cNvPr id="217176" name="Rectangle 62"/>
                <p:cNvSpPr>
                  <a:spLocks noChangeArrowheads="1"/>
                </p:cNvSpPr>
                <p:nvPr/>
              </p:nvSpPr>
              <p:spPr bwMode="auto">
                <a:xfrm>
                  <a:off x="4117" y="2072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乘用車佔有率達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30%</a:t>
                  </a:r>
                </a:p>
                <a:p>
                  <a:pPr algn="just" eaLnBrk="0" hangingPunct="0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商用車佔有率達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20%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77" name="Rectangle 63"/>
                <p:cNvSpPr>
                  <a:spLocks noChangeArrowheads="1"/>
                </p:cNvSpPr>
                <p:nvPr/>
              </p:nvSpPr>
              <p:spPr bwMode="auto">
                <a:xfrm>
                  <a:off x="4106" y="2072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64"/>
              <p:cNvGrpSpPr>
                <a:grpSpLocks/>
              </p:cNvGrpSpPr>
              <p:nvPr/>
            </p:nvGrpSpPr>
            <p:grpSpPr bwMode="auto">
              <a:xfrm>
                <a:off x="886" y="2705"/>
                <a:ext cx="1462" cy="748"/>
                <a:chOff x="886" y="2705"/>
                <a:chExt cx="1462" cy="748"/>
              </a:xfrm>
            </p:grpSpPr>
            <p:sp>
              <p:nvSpPr>
                <p:cNvPr id="217174" name="Rectangle 65"/>
                <p:cNvSpPr>
                  <a:spLocks noChangeArrowheads="1"/>
                </p:cNvSpPr>
                <p:nvPr/>
              </p:nvSpPr>
              <p:spPr bwMode="auto">
                <a:xfrm>
                  <a:off x="897" y="2705"/>
                  <a:ext cx="144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車輛發展聯席會議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75" name="Rectangle 66"/>
                <p:cNvSpPr>
                  <a:spLocks noChangeArrowheads="1"/>
                </p:cNvSpPr>
                <p:nvPr/>
              </p:nvSpPr>
              <p:spPr bwMode="auto">
                <a:xfrm>
                  <a:off x="886" y="2705"/>
                  <a:ext cx="146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67"/>
              <p:cNvGrpSpPr>
                <a:grpSpLocks/>
              </p:cNvGrpSpPr>
              <p:nvPr/>
            </p:nvGrpSpPr>
            <p:grpSpPr bwMode="auto">
              <a:xfrm>
                <a:off x="2348" y="2705"/>
                <a:ext cx="1758" cy="748"/>
                <a:chOff x="2348" y="2705"/>
                <a:chExt cx="1758" cy="748"/>
              </a:xfrm>
            </p:grpSpPr>
            <p:sp>
              <p:nvSpPr>
                <p:cNvPr id="217172" name="Rectangle 68"/>
                <p:cNvSpPr>
                  <a:spLocks noChangeArrowheads="1"/>
                </p:cNvSpPr>
                <p:nvPr/>
              </p:nvSpPr>
              <p:spPr bwMode="auto">
                <a:xfrm>
                  <a:off x="2359" y="2705"/>
                  <a:ext cx="1736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成本掌握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母廠、台灣製造廠及和泰共組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開發、製程及配銷同時進行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73" name="Rectangle 69"/>
                <p:cNvSpPr>
                  <a:spLocks noChangeArrowheads="1"/>
                </p:cNvSpPr>
                <p:nvPr/>
              </p:nvSpPr>
              <p:spPr bwMode="auto">
                <a:xfrm>
                  <a:off x="2348" y="2705"/>
                  <a:ext cx="175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70"/>
              <p:cNvGrpSpPr>
                <a:grpSpLocks/>
              </p:cNvGrpSpPr>
              <p:nvPr/>
            </p:nvGrpSpPr>
            <p:grpSpPr bwMode="auto">
              <a:xfrm>
                <a:off x="4106" y="2705"/>
                <a:ext cx="1670" cy="748"/>
                <a:chOff x="4106" y="2705"/>
                <a:chExt cx="1670" cy="748"/>
              </a:xfrm>
            </p:grpSpPr>
            <p:sp>
              <p:nvSpPr>
                <p:cNvPr id="217170" name="Rectangle 71"/>
                <p:cNvSpPr>
                  <a:spLocks noChangeArrowheads="1"/>
                </p:cNvSpPr>
                <p:nvPr/>
              </p:nvSpPr>
              <p:spPr bwMode="auto">
                <a:xfrm>
                  <a:off x="4117" y="2705"/>
                  <a:ext cx="1648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每年增加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20%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新式樣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71" name="Rectangle 72"/>
                <p:cNvSpPr>
                  <a:spLocks noChangeArrowheads="1"/>
                </p:cNvSpPr>
                <p:nvPr/>
              </p:nvSpPr>
              <p:spPr bwMode="auto">
                <a:xfrm>
                  <a:off x="4106" y="2705"/>
                  <a:ext cx="167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73"/>
              <p:cNvGrpSpPr>
                <a:grpSpLocks/>
              </p:cNvGrpSpPr>
              <p:nvPr/>
            </p:nvGrpSpPr>
            <p:grpSpPr bwMode="auto">
              <a:xfrm>
                <a:off x="0" y="3453"/>
                <a:ext cx="886" cy="1899"/>
                <a:chOff x="0" y="3453"/>
                <a:chExt cx="886" cy="1899"/>
              </a:xfrm>
            </p:grpSpPr>
            <p:sp>
              <p:nvSpPr>
                <p:cNvPr id="217168" name="Rectangle 74"/>
                <p:cNvSpPr>
                  <a:spLocks noChangeArrowheads="1"/>
                </p:cNvSpPr>
                <p:nvPr/>
              </p:nvSpPr>
              <p:spPr bwMode="auto">
                <a:xfrm>
                  <a:off x="11" y="3453"/>
                  <a:ext cx="864" cy="18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強化販賣力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69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3453"/>
                  <a:ext cx="886" cy="18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6" name="Group 76"/>
              <p:cNvGrpSpPr>
                <a:grpSpLocks/>
              </p:cNvGrpSpPr>
              <p:nvPr/>
            </p:nvGrpSpPr>
            <p:grpSpPr bwMode="auto">
              <a:xfrm>
                <a:off x="886" y="3453"/>
                <a:ext cx="1462" cy="633"/>
                <a:chOff x="886" y="3453"/>
                <a:chExt cx="1462" cy="633"/>
              </a:xfrm>
            </p:grpSpPr>
            <p:sp>
              <p:nvSpPr>
                <p:cNvPr id="217166" name="Rectangle 77"/>
                <p:cNvSpPr>
                  <a:spLocks noChangeArrowheads="1"/>
                </p:cNvSpPr>
                <p:nvPr/>
              </p:nvSpPr>
              <p:spPr bwMode="auto">
                <a:xfrm>
                  <a:off x="897" y="3453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CRM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67" name="Rectangle 78"/>
                <p:cNvSpPr>
                  <a:spLocks noChangeArrowheads="1"/>
                </p:cNvSpPr>
                <p:nvPr/>
              </p:nvSpPr>
              <p:spPr bwMode="auto">
                <a:xfrm>
                  <a:off x="886" y="3453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7" name="Group 79"/>
              <p:cNvGrpSpPr>
                <a:grpSpLocks/>
              </p:cNvGrpSpPr>
              <p:nvPr/>
            </p:nvGrpSpPr>
            <p:grpSpPr bwMode="auto">
              <a:xfrm>
                <a:off x="2348" y="3453"/>
                <a:ext cx="1758" cy="633"/>
                <a:chOff x="2348" y="3453"/>
                <a:chExt cx="1758" cy="633"/>
              </a:xfrm>
            </p:grpSpPr>
            <p:sp>
              <p:nvSpPr>
                <p:cNvPr id="217164" name="Rectangle 80"/>
                <p:cNvSpPr>
                  <a:spLocks noChangeArrowheads="1"/>
                </p:cNvSpPr>
                <p:nvPr/>
              </p:nvSpPr>
              <p:spPr bwMode="auto">
                <a:xfrm>
                  <a:off x="2359" y="3453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資料倉儲建構完成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攜帶式電腦推行計劃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推動組織強化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65" name="Rectangle 81"/>
                <p:cNvSpPr>
                  <a:spLocks noChangeArrowheads="1"/>
                </p:cNvSpPr>
                <p:nvPr/>
              </p:nvSpPr>
              <p:spPr bwMode="auto">
                <a:xfrm>
                  <a:off x="2348" y="3453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8" name="Group 82"/>
              <p:cNvGrpSpPr>
                <a:grpSpLocks/>
              </p:cNvGrpSpPr>
              <p:nvPr/>
            </p:nvGrpSpPr>
            <p:grpSpPr bwMode="auto">
              <a:xfrm>
                <a:off x="4106" y="3453"/>
                <a:ext cx="1670" cy="633"/>
                <a:chOff x="4106" y="3453"/>
                <a:chExt cx="1670" cy="633"/>
              </a:xfrm>
            </p:grpSpPr>
            <p:sp>
              <p:nvSpPr>
                <p:cNvPr id="217162" name="Rectangle 83"/>
                <p:cNvSpPr>
                  <a:spLocks noChangeArrowheads="1"/>
                </p:cNvSpPr>
                <p:nvPr/>
              </p:nvSpPr>
              <p:spPr bwMode="auto">
                <a:xfrm>
                  <a:off x="4117" y="3453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增換購佔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60%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63" name="Rectangle 84"/>
                <p:cNvSpPr>
                  <a:spLocks noChangeArrowheads="1"/>
                </p:cNvSpPr>
                <p:nvPr/>
              </p:nvSpPr>
              <p:spPr bwMode="auto">
                <a:xfrm>
                  <a:off x="4106" y="3453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9" name="Group 85"/>
              <p:cNvGrpSpPr>
                <a:grpSpLocks/>
              </p:cNvGrpSpPr>
              <p:nvPr/>
            </p:nvGrpSpPr>
            <p:grpSpPr bwMode="auto">
              <a:xfrm>
                <a:off x="886" y="4086"/>
                <a:ext cx="1462" cy="633"/>
                <a:chOff x="886" y="4086"/>
                <a:chExt cx="1462" cy="633"/>
              </a:xfrm>
            </p:grpSpPr>
            <p:sp>
              <p:nvSpPr>
                <p:cNvPr id="217160" name="Rectangle 86"/>
                <p:cNvSpPr>
                  <a:spLocks noChangeArrowheads="1"/>
                </p:cNvSpPr>
                <p:nvPr/>
              </p:nvSpPr>
              <p:spPr bwMode="auto">
                <a:xfrm>
                  <a:off x="897" y="4086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改善交期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61" name="Rectangle 87"/>
                <p:cNvSpPr>
                  <a:spLocks noChangeArrowheads="1"/>
                </p:cNvSpPr>
                <p:nvPr/>
              </p:nvSpPr>
              <p:spPr bwMode="auto">
                <a:xfrm>
                  <a:off x="886" y="4086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2348" y="4086"/>
                <a:ext cx="1758" cy="633"/>
                <a:chOff x="2348" y="4086"/>
                <a:chExt cx="1758" cy="633"/>
              </a:xfrm>
            </p:grpSpPr>
            <p:sp>
              <p:nvSpPr>
                <p:cNvPr id="217158" name="Rectangle 89"/>
                <p:cNvSpPr>
                  <a:spLocks noChangeArrowheads="1"/>
                </p:cNvSpPr>
                <p:nvPr/>
              </p:nvSpPr>
              <p:spPr bwMode="auto">
                <a:xfrm>
                  <a:off x="2359" y="4086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調整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PDS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政策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在庫資訊透通化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生產對應改善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59" name="Rectangle 90"/>
                <p:cNvSpPr>
                  <a:spLocks noChangeArrowheads="1"/>
                </p:cNvSpPr>
                <p:nvPr/>
              </p:nvSpPr>
              <p:spPr bwMode="auto">
                <a:xfrm>
                  <a:off x="2348" y="4086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" name="Group 91"/>
              <p:cNvGrpSpPr>
                <a:grpSpLocks/>
              </p:cNvGrpSpPr>
              <p:nvPr/>
            </p:nvGrpSpPr>
            <p:grpSpPr bwMode="auto">
              <a:xfrm>
                <a:off x="4106" y="4086"/>
                <a:ext cx="1670" cy="633"/>
                <a:chOff x="4106" y="4086"/>
                <a:chExt cx="1670" cy="633"/>
              </a:xfrm>
            </p:grpSpPr>
            <p:sp>
              <p:nvSpPr>
                <p:cNvPr id="217156" name="Rectangle 92"/>
                <p:cNvSpPr>
                  <a:spLocks noChangeArrowheads="1"/>
                </p:cNvSpPr>
                <p:nvPr/>
              </p:nvSpPr>
              <p:spPr bwMode="auto">
                <a:xfrm>
                  <a:off x="4117" y="4086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受注殘降低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50%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57" name="Rectangle 93"/>
                <p:cNvSpPr>
                  <a:spLocks noChangeArrowheads="1"/>
                </p:cNvSpPr>
                <p:nvPr/>
              </p:nvSpPr>
              <p:spPr bwMode="auto">
                <a:xfrm>
                  <a:off x="4106" y="4086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88" name="Group 94"/>
              <p:cNvGrpSpPr>
                <a:grpSpLocks/>
              </p:cNvGrpSpPr>
              <p:nvPr/>
            </p:nvGrpSpPr>
            <p:grpSpPr bwMode="auto">
              <a:xfrm>
                <a:off x="886" y="4719"/>
                <a:ext cx="1462" cy="633"/>
                <a:chOff x="886" y="4719"/>
                <a:chExt cx="1462" cy="633"/>
              </a:xfrm>
            </p:grpSpPr>
            <p:sp>
              <p:nvSpPr>
                <p:cNvPr id="217154" name="Rectangle 95"/>
                <p:cNvSpPr>
                  <a:spLocks noChangeArrowheads="1"/>
                </p:cNvSpPr>
                <p:nvPr/>
              </p:nvSpPr>
              <p:spPr bwMode="auto">
                <a:xfrm>
                  <a:off x="897" y="4719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改善業代收益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55" name="Rectangle 96"/>
                <p:cNvSpPr>
                  <a:spLocks noChangeArrowheads="1"/>
                </p:cNvSpPr>
                <p:nvPr/>
              </p:nvSpPr>
              <p:spPr bwMode="auto">
                <a:xfrm>
                  <a:off x="886" y="4719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89" name="Group 97"/>
              <p:cNvGrpSpPr>
                <a:grpSpLocks/>
              </p:cNvGrpSpPr>
              <p:nvPr/>
            </p:nvGrpSpPr>
            <p:grpSpPr bwMode="auto">
              <a:xfrm>
                <a:off x="2348" y="4719"/>
                <a:ext cx="1758" cy="633"/>
                <a:chOff x="2348" y="4719"/>
                <a:chExt cx="1758" cy="633"/>
              </a:xfrm>
            </p:grpSpPr>
            <p:sp>
              <p:nvSpPr>
                <p:cNvPr id="217152" name="Rectangle 98"/>
                <p:cNvSpPr>
                  <a:spLocks noChangeArrowheads="1"/>
                </p:cNvSpPr>
                <p:nvPr/>
              </p:nvSpPr>
              <p:spPr bwMode="auto">
                <a:xfrm>
                  <a:off x="2359" y="4719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確保販賣秩序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提供各項售後服務獎金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業代創業投資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53" name="Rectangle 99"/>
                <p:cNvSpPr>
                  <a:spLocks noChangeArrowheads="1"/>
                </p:cNvSpPr>
                <p:nvPr/>
              </p:nvSpPr>
              <p:spPr bwMode="auto">
                <a:xfrm>
                  <a:off x="2348" y="4719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90" name="Group 100"/>
              <p:cNvGrpSpPr>
                <a:grpSpLocks/>
              </p:cNvGrpSpPr>
              <p:nvPr/>
            </p:nvGrpSpPr>
            <p:grpSpPr bwMode="auto">
              <a:xfrm>
                <a:off x="4106" y="4719"/>
                <a:ext cx="1670" cy="633"/>
                <a:chOff x="4106" y="4719"/>
                <a:chExt cx="1670" cy="633"/>
              </a:xfrm>
            </p:grpSpPr>
            <p:sp>
              <p:nvSpPr>
                <p:cNvPr id="217150" name="Rectangle 101"/>
                <p:cNvSpPr>
                  <a:spLocks noChangeArrowheads="1"/>
                </p:cNvSpPr>
                <p:nvPr/>
              </p:nvSpPr>
              <p:spPr bwMode="auto">
                <a:xfrm>
                  <a:off x="4117" y="4719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業代離職率下降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30%</a:t>
                  </a:r>
                </a:p>
                <a:p>
                  <a:pPr algn="just" eaLnBrk="0" hangingPunct="0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平均年資提升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年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51" name="Rectangle 102"/>
                <p:cNvSpPr>
                  <a:spLocks noChangeArrowheads="1"/>
                </p:cNvSpPr>
                <p:nvPr/>
              </p:nvSpPr>
              <p:spPr bwMode="auto">
                <a:xfrm>
                  <a:off x="4106" y="4719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95" name="Group 103"/>
              <p:cNvGrpSpPr>
                <a:grpSpLocks/>
              </p:cNvGrpSpPr>
              <p:nvPr/>
            </p:nvGrpSpPr>
            <p:grpSpPr bwMode="auto">
              <a:xfrm>
                <a:off x="0" y="5352"/>
                <a:ext cx="886" cy="1151"/>
                <a:chOff x="0" y="5352"/>
                <a:chExt cx="886" cy="1151"/>
              </a:xfrm>
            </p:grpSpPr>
            <p:sp>
              <p:nvSpPr>
                <p:cNvPr id="217148" name="Rectangle 104"/>
                <p:cNvSpPr>
                  <a:spLocks noChangeArrowheads="1"/>
                </p:cNvSpPr>
                <p:nvPr/>
              </p:nvSpPr>
              <p:spPr bwMode="auto">
                <a:xfrm>
                  <a:off x="11" y="5352"/>
                  <a:ext cx="864" cy="11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強化價格優勢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49" name="Rectangle 105"/>
                <p:cNvSpPr>
                  <a:spLocks noChangeArrowheads="1"/>
                </p:cNvSpPr>
                <p:nvPr/>
              </p:nvSpPr>
              <p:spPr bwMode="auto">
                <a:xfrm>
                  <a:off x="0" y="5352"/>
                  <a:ext cx="886" cy="11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96" name="Group 106"/>
              <p:cNvGrpSpPr>
                <a:grpSpLocks/>
              </p:cNvGrpSpPr>
              <p:nvPr/>
            </p:nvGrpSpPr>
            <p:grpSpPr bwMode="auto">
              <a:xfrm>
                <a:off x="886" y="5352"/>
                <a:ext cx="1462" cy="518"/>
                <a:chOff x="886" y="5352"/>
                <a:chExt cx="1462" cy="518"/>
              </a:xfrm>
            </p:grpSpPr>
            <p:sp>
              <p:nvSpPr>
                <p:cNvPr id="217146" name="Rectangle 107"/>
                <p:cNvSpPr>
                  <a:spLocks noChangeArrowheads="1"/>
                </p:cNvSpPr>
                <p:nvPr/>
              </p:nvSpPr>
              <p:spPr bwMode="auto">
                <a:xfrm>
                  <a:off x="897" y="5352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爭取自製率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47" name="Rectangle 108"/>
                <p:cNvSpPr>
                  <a:spLocks noChangeArrowheads="1"/>
                </p:cNvSpPr>
                <p:nvPr/>
              </p:nvSpPr>
              <p:spPr bwMode="auto">
                <a:xfrm>
                  <a:off x="886" y="5352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98" name="Group 109"/>
              <p:cNvGrpSpPr>
                <a:grpSpLocks/>
              </p:cNvGrpSpPr>
              <p:nvPr/>
            </p:nvGrpSpPr>
            <p:grpSpPr bwMode="auto">
              <a:xfrm>
                <a:off x="2348" y="5352"/>
                <a:ext cx="1758" cy="518"/>
                <a:chOff x="2348" y="5352"/>
                <a:chExt cx="1758" cy="518"/>
              </a:xfrm>
            </p:grpSpPr>
            <p:sp>
              <p:nvSpPr>
                <p:cNvPr id="217144" name="Rectangle 110"/>
                <p:cNvSpPr>
                  <a:spLocks noChangeArrowheads="1"/>
                </p:cNvSpPr>
                <p:nvPr/>
              </p:nvSpPr>
              <p:spPr bwMode="auto">
                <a:xfrm>
                  <a:off x="2359" y="5352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7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加入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X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牌亞洲供應體系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(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投資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)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部品廠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45" name="Rectangle 111"/>
                <p:cNvSpPr>
                  <a:spLocks noChangeArrowheads="1"/>
                </p:cNvSpPr>
                <p:nvPr/>
              </p:nvSpPr>
              <p:spPr bwMode="auto">
                <a:xfrm>
                  <a:off x="2348" y="5352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099" name="Group 112"/>
              <p:cNvGrpSpPr>
                <a:grpSpLocks/>
              </p:cNvGrpSpPr>
              <p:nvPr/>
            </p:nvGrpSpPr>
            <p:grpSpPr bwMode="auto">
              <a:xfrm>
                <a:off x="4106" y="5352"/>
                <a:ext cx="1670" cy="518"/>
                <a:chOff x="4106" y="5352"/>
                <a:chExt cx="1670" cy="518"/>
              </a:xfrm>
            </p:grpSpPr>
            <p:sp>
              <p:nvSpPr>
                <p:cNvPr id="217142" name="Rectangle 113"/>
                <p:cNvSpPr>
                  <a:spLocks noChangeArrowheads="1"/>
                </p:cNvSpPr>
                <p:nvPr/>
              </p:nvSpPr>
              <p:spPr bwMode="auto">
                <a:xfrm>
                  <a:off x="4117" y="5352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國產車價下降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10%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43" name="Rectangle 114"/>
                <p:cNvSpPr>
                  <a:spLocks noChangeArrowheads="1"/>
                </p:cNvSpPr>
                <p:nvPr/>
              </p:nvSpPr>
              <p:spPr bwMode="auto">
                <a:xfrm>
                  <a:off x="4106" y="5352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100" name="Group 115"/>
              <p:cNvGrpSpPr>
                <a:grpSpLocks/>
              </p:cNvGrpSpPr>
              <p:nvPr/>
            </p:nvGrpSpPr>
            <p:grpSpPr bwMode="auto">
              <a:xfrm>
                <a:off x="886" y="5870"/>
                <a:ext cx="1462" cy="633"/>
                <a:chOff x="886" y="5870"/>
                <a:chExt cx="1462" cy="633"/>
              </a:xfrm>
            </p:grpSpPr>
            <p:sp>
              <p:nvSpPr>
                <p:cNvPr id="217140" name="Rectangle 116"/>
                <p:cNvSpPr>
                  <a:spLocks noChangeArrowheads="1"/>
                </p:cNvSpPr>
                <p:nvPr/>
              </p:nvSpPr>
              <p:spPr bwMode="auto">
                <a:xfrm>
                  <a:off x="897" y="5870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消弭年式車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41" name="Rectangle 117"/>
                <p:cNvSpPr>
                  <a:spLocks noChangeArrowheads="1"/>
                </p:cNvSpPr>
                <p:nvPr/>
              </p:nvSpPr>
              <p:spPr bwMode="auto">
                <a:xfrm>
                  <a:off x="886" y="5870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101" name="Group 118"/>
              <p:cNvGrpSpPr>
                <a:grpSpLocks/>
              </p:cNvGrpSpPr>
              <p:nvPr/>
            </p:nvGrpSpPr>
            <p:grpSpPr bwMode="auto">
              <a:xfrm>
                <a:off x="2348" y="5870"/>
                <a:ext cx="1758" cy="633"/>
                <a:chOff x="2348" y="5870"/>
                <a:chExt cx="1758" cy="633"/>
              </a:xfrm>
            </p:grpSpPr>
            <p:sp>
              <p:nvSpPr>
                <p:cNvPr id="217138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59" y="5870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7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‧APO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在庫政策改變</a:t>
                  </a:r>
                </a:p>
                <a:p>
                  <a:pPr algn="l" eaLnBrk="0" hangingPunct="0">
                    <a:lnSpc>
                      <a:spcPct val="8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毛利政策調整</a:t>
                  </a:r>
                </a:p>
              </p:txBody>
            </p:sp>
            <p:sp>
              <p:nvSpPr>
                <p:cNvPr id="217139" name="Rectangle 120"/>
                <p:cNvSpPr>
                  <a:spLocks noChangeArrowheads="1"/>
                </p:cNvSpPr>
                <p:nvPr/>
              </p:nvSpPr>
              <p:spPr bwMode="auto">
                <a:xfrm>
                  <a:off x="2348" y="5870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7102" name="Group 121"/>
              <p:cNvGrpSpPr>
                <a:grpSpLocks/>
              </p:cNvGrpSpPr>
              <p:nvPr/>
            </p:nvGrpSpPr>
            <p:grpSpPr bwMode="auto">
              <a:xfrm>
                <a:off x="4106" y="5870"/>
                <a:ext cx="1670" cy="633"/>
                <a:chOff x="4106" y="5870"/>
                <a:chExt cx="1670" cy="633"/>
              </a:xfrm>
            </p:grpSpPr>
            <p:sp>
              <p:nvSpPr>
                <p:cNvPr id="217136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17" y="5870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年式車在庫下降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70%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7137" name="Rectangle 123"/>
                <p:cNvSpPr>
                  <a:spLocks noChangeArrowheads="1"/>
                </p:cNvSpPr>
                <p:nvPr/>
              </p:nvSpPr>
              <p:spPr bwMode="auto">
                <a:xfrm>
                  <a:off x="4106" y="5870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17097" name="Rectangle 124"/>
            <p:cNvSpPr>
              <a:spLocks noChangeArrowheads="1"/>
            </p:cNvSpPr>
            <p:nvPr/>
          </p:nvSpPr>
          <p:spPr bwMode="auto">
            <a:xfrm>
              <a:off x="-3" y="-3"/>
              <a:ext cx="5782" cy="6509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876F8-A8DD-4EE4-85B9-5E38B4E5400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18115" name="Rectangle 95"/>
          <p:cNvSpPr>
            <a:spLocks noChangeArrowheads="1"/>
          </p:cNvSpPr>
          <p:nvPr/>
        </p:nvSpPr>
        <p:spPr bwMode="auto">
          <a:xfrm>
            <a:off x="468313" y="1341438"/>
            <a:ext cx="8351837" cy="4967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18116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260350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8117" name="Text Box 6"/>
          <p:cNvSpPr txBox="1">
            <a:spLocks noChangeArrowheads="1"/>
          </p:cNvSpPr>
          <p:nvPr/>
        </p:nvSpPr>
        <p:spPr bwMode="auto">
          <a:xfrm>
            <a:off x="539750" y="26035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目標的形成</a:t>
            </a:r>
          </a:p>
        </p:txBody>
      </p:sp>
      <p:sp>
        <p:nvSpPr>
          <p:cNvPr id="218118" name="Text Box 7"/>
          <p:cNvSpPr txBox="1">
            <a:spLocks noChangeArrowheads="1"/>
          </p:cNvSpPr>
          <p:nvPr/>
        </p:nvSpPr>
        <p:spPr bwMode="auto">
          <a:xfrm>
            <a:off x="692150" y="930275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願景 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II ---- 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集團利益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60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億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 </a:t>
            </a:r>
            <a:endParaRPr lang="zh-TW" altLang="en-US" sz="2000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63550" y="1403350"/>
            <a:ext cx="8382000" cy="4876800"/>
            <a:chOff x="-3" y="-3"/>
            <a:chExt cx="5782" cy="48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776" cy="4834"/>
              <a:chOff x="0" y="0"/>
              <a:chExt cx="5776" cy="4834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886" cy="403"/>
                <a:chOff x="0" y="0"/>
                <a:chExt cx="886" cy="403"/>
              </a:xfrm>
            </p:grpSpPr>
            <p:sp>
              <p:nvSpPr>
                <p:cNvPr id="218204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策略</a:t>
                  </a:r>
                </a:p>
              </p:txBody>
            </p:sp>
            <p:sp>
              <p:nvSpPr>
                <p:cNvPr id="218205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886" y="0"/>
                <a:ext cx="1462" cy="403"/>
                <a:chOff x="886" y="0"/>
                <a:chExt cx="1462" cy="403"/>
              </a:xfrm>
            </p:grpSpPr>
            <p:sp>
              <p:nvSpPr>
                <p:cNvPr id="218202" name="Rectangle 14"/>
                <p:cNvSpPr>
                  <a:spLocks noChangeArrowheads="1"/>
                </p:cNvSpPr>
                <p:nvPr/>
              </p:nvSpPr>
              <p:spPr bwMode="auto">
                <a:xfrm>
                  <a:off x="897" y="0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組織目標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203" name="Rectangle 15"/>
                <p:cNvSpPr>
                  <a:spLocks noChangeArrowheads="1"/>
                </p:cNvSpPr>
                <p:nvPr/>
              </p:nvSpPr>
              <p:spPr bwMode="auto">
                <a:xfrm>
                  <a:off x="886" y="0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348" y="0"/>
                <a:ext cx="1758" cy="403"/>
                <a:chOff x="2348" y="0"/>
                <a:chExt cx="1758" cy="403"/>
              </a:xfrm>
            </p:grpSpPr>
            <p:sp>
              <p:nvSpPr>
                <p:cNvPr id="218200" name="Rectangle 17"/>
                <p:cNvSpPr>
                  <a:spLocks noChangeArrowheads="1"/>
                </p:cNvSpPr>
                <p:nvPr/>
              </p:nvSpPr>
              <p:spPr bwMode="auto">
                <a:xfrm>
                  <a:off x="2359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關鍵流程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201" name="Rectangle 18"/>
                <p:cNvSpPr>
                  <a:spLocks noChangeArrowheads="1"/>
                </p:cNvSpPr>
                <p:nvPr/>
              </p:nvSpPr>
              <p:spPr bwMode="auto">
                <a:xfrm>
                  <a:off x="2348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4106" y="0"/>
                <a:ext cx="1670" cy="403"/>
                <a:chOff x="4106" y="0"/>
                <a:chExt cx="1670" cy="403"/>
              </a:xfrm>
            </p:grpSpPr>
            <p:sp>
              <p:nvSpPr>
                <p:cNvPr id="218198" name="Rectangle 20"/>
                <p:cNvSpPr>
                  <a:spLocks noChangeArrowheads="1"/>
                </p:cNvSpPr>
                <p:nvPr/>
              </p:nvSpPr>
              <p:spPr bwMode="auto">
                <a:xfrm>
                  <a:off x="4117" y="0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關鍵評量指標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99" name="Rectangle 21"/>
                <p:cNvSpPr>
                  <a:spLocks noChangeArrowheads="1"/>
                </p:cNvSpPr>
                <p:nvPr/>
              </p:nvSpPr>
              <p:spPr bwMode="auto">
                <a:xfrm>
                  <a:off x="4106" y="0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886" cy="1381"/>
                <a:chOff x="0" y="403"/>
                <a:chExt cx="886" cy="1381"/>
              </a:xfrm>
            </p:grpSpPr>
            <p:sp>
              <p:nvSpPr>
                <p:cNvPr id="218196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864" cy="138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提昇企業智能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97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886" cy="13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886" y="403"/>
                <a:ext cx="1462" cy="748"/>
                <a:chOff x="886" y="403"/>
                <a:chExt cx="1462" cy="748"/>
              </a:xfrm>
            </p:grpSpPr>
            <p:sp>
              <p:nvSpPr>
                <p:cNvPr id="218194" name="Rectangle 26"/>
                <p:cNvSpPr>
                  <a:spLocks noChangeArrowheads="1"/>
                </p:cNvSpPr>
                <p:nvPr/>
              </p:nvSpPr>
              <p:spPr bwMode="auto">
                <a:xfrm>
                  <a:off x="897" y="403"/>
                  <a:ext cx="144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精確與快速回應的組織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95" name="Rectangle 27"/>
                <p:cNvSpPr>
                  <a:spLocks noChangeArrowheads="1"/>
                </p:cNvSpPr>
                <p:nvPr/>
              </p:nvSpPr>
              <p:spPr bwMode="auto">
                <a:xfrm>
                  <a:off x="886" y="403"/>
                  <a:ext cx="146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348" y="403"/>
                <a:ext cx="1758" cy="748"/>
                <a:chOff x="2348" y="403"/>
                <a:chExt cx="1758" cy="748"/>
              </a:xfrm>
            </p:grpSpPr>
            <p:sp>
              <p:nvSpPr>
                <p:cNvPr id="218192" name="Rectangle 29"/>
                <p:cNvSpPr>
                  <a:spLocks noChangeArrowheads="1"/>
                </p:cNvSpPr>
                <p:nvPr/>
              </p:nvSpPr>
              <p:spPr bwMode="auto">
                <a:xfrm>
                  <a:off x="2359" y="403"/>
                  <a:ext cx="1736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‧CRM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</a:p>
                <a:p>
                  <a:pPr algn="l" eaLnBrk="0" hangingPunct="0">
                    <a:lnSpc>
                      <a:spcPct val="7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‧HR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‧BW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‧KM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導入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93" name="Rectangle 30"/>
                <p:cNvSpPr>
                  <a:spLocks noChangeArrowheads="1"/>
                </p:cNvSpPr>
                <p:nvPr/>
              </p:nvSpPr>
              <p:spPr bwMode="auto">
                <a:xfrm>
                  <a:off x="2348" y="403"/>
                  <a:ext cx="175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4106" y="403"/>
                <a:ext cx="1670" cy="748"/>
                <a:chOff x="4106" y="403"/>
                <a:chExt cx="1670" cy="748"/>
              </a:xfrm>
            </p:grpSpPr>
            <p:sp>
              <p:nvSpPr>
                <p:cNvPr id="218190" name="Rectangle 32"/>
                <p:cNvSpPr>
                  <a:spLocks noChangeArrowheads="1"/>
                </p:cNvSpPr>
                <p:nvPr/>
              </p:nvSpPr>
              <p:spPr bwMode="auto">
                <a:xfrm>
                  <a:off x="4117" y="403"/>
                  <a:ext cx="1648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CS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持續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NO.1</a:t>
                  </a:r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91" name="Rectangle 33"/>
                <p:cNvSpPr>
                  <a:spLocks noChangeArrowheads="1"/>
                </p:cNvSpPr>
                <p:nvPr/>
              </p:nvSpPr>
              <p:spPr bwMode="auto">
                <a:xfrm>
                  <a:off x="4106" y="403"/>
                  <a:ext cx="167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886" y="1151"/>
                <a:ext cx="1462" cy="633"/>
                <a:chOff x="886" y="1151"/>
                <a:chExt cx="1462" cy="633"/>
              </a:xfrm>
            </p:grpSpPr>
            <p:sp>
              <p:nvSpPr>
                <p:cNvPr id="218188" name="Rectangle 35"/>
                <p:cNvSpPr>
                  <a:spLocks noChangeArrowheads="1"/>
                </p:cNvSpPr>
                <p:nvPr/>
              </p:nvSpPr>
              <p:spPr bwMode="auto">
                <a:xfrm>
                  <a:off x="897" y="1151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資訊策略確定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89" name="Rectangle 36"/>
                <p:cNvSpPr>
                  <a:spLocks noChangeArrowheads="1"/>
                </p:cNvSpPr>
                <p:nvPr/>
              </p:nvSpPr>
              <p:spPr bwMode="auto">
                <a:xfrm>
                  <a:off x="886" y="1151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2348" y="1151"/>
                <a:ext cx="1758" cy="633"/>
                <a:chOff x="2348" y="1151"/>
                <a:chExt cx="1758" cy="633"/>
              </a:xfrm>
            </p:grpSpPr>
            <p:sp>
              <p:nvSpPr>
                <p:cNvPr id="2181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359" y="1151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資訊部改組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‧PC 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普及化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各單位資訊自給提升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8" y="1151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4106" y="1151"/>
                <a:ext cx="1670" cy="633"/>
                <a:chOff x="4106" y="1151"/>
                <a:chExt cx="1670" cy="633"/>
              </a:xfrm>
            </p:grpSpPr>
            <p:sp>
              <p:nvSpPr>
                <p:cNvPr id="218184" name="Rectangle 41"/>
                <p:cNvSpPr>
                  <a:spLocks noChangeArrowheads="1"/>
                </p:cNvSpPr>
                <p:nvPr/>
              </p:nvSpPr>
              <p:spPr bwMode="auto">
                <a:xfrm>
                  <a:off x="4117" y="1151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每年減少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4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仟萬費用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85" name="Rectangle 42"/>
                <p:cNvSpPr>
                  <a:spLocks noChangeArrowheads="1"/>
                </p:cNvSpPr>
                <p:nvPr/>
              </p:nvSpPr>
              <p:spPr bwMode="auto">
                <a:xfrm>
                  <a:off x="4106" y="1151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0" y="1784"/>
                <a:ext cx="886" cy="1036"/>
                <a:chOff x="0" y="1784"/>
                <a:chExt cx="886" cy="1036"/>
              </a:xfrm>
            </p:grpSpPr>
            <p:sp>
              <p:nvSpPr>
                <p:cNvPr id="218182" name="Rectangle 44"/>
                <p:cNvSpPr>
                  <a:spLocks noChangeArrowheads="1"/>
                </p:cNvSpPr>
                <p:nvPr/>
              </p:nvSpPr>
              <p:spPr bwMode="auto">
                <a:xfrm>
                  <a:off x="11" y="1784"/>
                  <a:ext cx="864" cy="10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人事費用對策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83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1784"/>
                  <a:ext cx="886" cy="103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886" y="1784"/>
                <a:ext cx="1462" cy="518"/>
                <a:chOff x="886" y="1784"/>
                <a:chExt cx="1462" cy="518"/>
              </a:xfrm>
            </p:grpSpPr>
            <p:sp>
              <p:nvSpPr>
                <p:cNvPr id="218180" name="Rectangle 47"/>
                <p:cNvSpPr>
                  <a:spLocks noChangeArrowheads="1"/>
                </p:cNvSpPr>
                <p:nvPr/>
              </p:nvSpPr>
              <p:spPr bwMode="auto">
                <a:xfrm>
                  <a:off x="897" y="1784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鼓勵企業內創業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81" name="Rectangle 48"/>
                <p:cNvSpPr>
                  <a:spLocks noChangeArrowheads="1"/>
                </p:cNvSpPr>
                <p:nvPr/>
              </p:nvSpPr>
              <p:spPr bwMode="auto">
                <a:xfrm>
                  <a:off x="886" y="1784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2348" y="1784"/>
                <a:ext cx="1758" cy="518"/>
                <a:chOff x="2348" y="1784"/>
                <a:chExt cx="1758" cy="518"/>
              </a:xfrm>
            </p:grpSpPr>
            <p:sp>
              <p:nvSpPr>
                <p:cNvPr id="218178" name="Rectangle 50"/>
                <p:cNvSpPr>
                  <a:spLocks noChangeArrowheads="1"/>
                </p:cNvSpPr>
                <p:nvPr/>
              </p:nvSpPr>
              <p:spPr bwMode="auto">
                <a:xfrm>
                  <a:off x="2359" y="1784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成立總管理處</a:t>
                  </a:r>
                </a:p>
                <a:p>
                  <a:pPr algn="l" eaLnBrk="0" hangingPunct="0">
                    <a:lnSpc>
                      <a:spcPct val="13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設立員工信託創投基金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79" name="Rectangle 51"/>
                <p:cNvSpPr>
                  <a:spLocks noChangeArrowheads="1"/>
                </p:cNvSpPr>
                <p:nvPr/>
              </p:nvSpPr>
              <p:spPr bwMode="auto">
                <a:xfrm>
                  <a:off x="2348" y="1784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4106" y="1784"/>
                <a:ext cx="1670" cy="518"/>
                <a:chOff x="4106" y="1784"/>
                <a:chExt cx="1670" cy="518"/>
              </a:xfrm>
            </p:grpSpPr>
            <p:sp>
              <p:nvSpPr>
                <p:cNvPr id="218176" name="Rectangle 53"/>
                <p:cNvSpPr>
                  <a:spLocks noChangeArrowheads="1"/>
                </p:cNvSpPr>
                <p:nvPr/>
              </p:nvSpPr>
              <p:spPr bwMode="auto">
                <a:xfrm>
                  <a:off x="4117" y="1784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維持人事費用比例不變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77" name="Rectangle 54"/>
                <p:cNvSpPr>
                  <a:spLocks noChangeArrowheads="1"/>
                </p:cNvSpPr>
                <p:nvPr/>
              </p:nvSpPr>
              <p:spPr bwMode="auto">
                <a:xfrm>
                  <a:off x="4106" y="1784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886" y="2302"/>
                <a:ext cx="1462" cy="518"/>
                <a:chOff x="886" y="2302"/>
                <a:chExt cx="1462" cy="518"/>
              </a:xfrm>
            </p:grpSpPr>
            <p:sp>
              <p:nvSpPr>
                <p:cNvPr id="218174" name="Rectangle 56"/>
                <p:cNvSpPr>
                  <a:spLocks noChangeArrowheads="1"/>
                </p:cNvSpPr>
                <p:nvPr/>
              </p:nvSpPr>
              <p:spPr bwMode="auto">
                <a:xfrm>
                  <a:off x="897" y="2302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優惠退休辦法實施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75" name="Rectangle 57"/>
                <p:cNvSpPr>
                  <a:spLocks noChangeArrowheads="1"/>
                </p:cNvSpPr>
                <p:nvPr/>
              </p:nvSpPr>
              <p:spPr bwMode="auto">
                <a:xfrm>
                  <a:off x="886" y="2302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0" name="Group 58"/>
              <p:cNvGrpSpPr>
                <a:grpSpLocks/>
              </p:cNvGrpSpPr>
              <p:nvPr/>
            </p:nvGrpSpPr>
            <p:grpSpPr bwMode="auto">
              <a:xfrm>
                <a:off x="2348" y="2302"/>
                <a:ext cx="1758" cy="518"/>
                <a:chOff x="2348" y="2302"/>
                <a:chExt cx="1758" cy="518"/>
              </a:xfrm>
            </p:grpSpPr>
            <p:sp>
              <p:nvSpPr>
                <p:cNvPr id="218172" name="Rectangle 59"/>
                <p:cNvSpPr>
                  <a:spLocks noChangeArrowheads="1"/>
                </p:cNvSpPr>
                <p:nvPr/>
              </p:nvSpPr>
              <p:spPr bwMode="auto">
                <a:xfrm>
                  <a:off x="2359" y="2302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辦法設定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轉型計劃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73" name="Rectangle 60"/>
                <p:cNvSpPr>
                  <a:spLocks noChangeArrowheads="1"/>
                </p:cNvSpPr>
                <p:nvPr/>
              </p:nvSpPr>
              <p:spPr bwMode="auto">
                <a:xfrm>
                  <a:off x="2348" y="2302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61"/>
              <p:cNvGrpSpPr>
                <a:grpSpLocks/>
              </p:cNvGrpSpPr>
              <p:nvPr/>
            </p:nvGrpSpPr>
            <p:grpSpPr bwMode="auto">
              <a:xfrm>
                <a:off x="4106" y="2302"/>
                <a:ext cx="1670" cy="518"/>
                <a:chOff x="4106" y="2302"/>
                <a:chExt cx="1670" cy="518"/>
              </a:xfrm>
            </p:grpSpPr>
            <p:sp>
              <p:nvSpPr>
                <p:cNvPr id="218170" name="Rectangle 62"/>
                <p:cNvSpPr>
                  <a:spLocks noChangeArrowheads="1"/>
                </p:cNvSpPr>
                <p:nvPr/>
              </p:nvSpPr>
              <p:spPr bwMode="auto">
                <a:xfrm>
                  <a:off x="4117" y="2302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just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 </a:t>
                  </a:r>
                </a:p>
                <a:p>
                  <a:pPr algn="just" eaLnBrk="0" hangingPunct="0"/>
                  <a:endParaRPr lang="en-US" altLang="zh-TW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71" name="Rectangle 63"/>
                <p:cNvSpPr>
                  <a:spLocks noChangeArrowheads="1"/>
                </p:cNvSpPr>
                <p:nvPr/>
              </p:nvSpPr>
              <p:spPr bwMode="auto">
                <a:xfrm>
                  <a:off x="4106" y="2302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64"/>
              <p:cNvGrpSpPr>
                <a:grpSpLocks/>
              </p:cNvGrpSpPr>
              <p:nvPr/>
            </p:nvGrpSpPr>
            <p:grpSpPr bwMode="auto">
              <a:xfrm>
                <a:off x="0" y="2820"/>
                <a:ext cx="886" cy="2014"/>
                <a:chOff x="0" y="2820"/>
                <a:chExt cx="886" cy="2014"/>
              </a:xfrm>
            </p:grpSpPr>
            <p:sp>
              <p:nvSpPr>
                <p:cNvPr id="218168" name="Rectangle 65"/>
                <p:cNvSpPr>
                  <a:spLocks noChangeArrowheads="1"/>
                </p:cNvSpPr>
                <p:nvPr/>
              </p:nvSpPr>
              <p:spPr bwMode="auto">
                <a:xfrm>
                  <a:off x="11" y="2820"/>
                  <a:ext cx="864" cy="20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開創新商機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69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2820"/>
                  <a:ext cx="886" cy="201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67"/>
              <p:cNvGrpSpPr>
                <a:grpSpLocks/>
              </p:cNvGrpSpPr>
              <p:nvPr/>
            </p:nvGrpSpPr>
            <p:grpSpPr bwMode="auto">
              <a:xfrm>
                <a:off x="886" y="2820"/>
                <a:ext cx="1462" cy="633"/>
                <a:chOff x="886" y="2820"/>
                <a:chExt cx="1462" cy="633"/>
              </a:xfrm>
            </p:grpSpPr>
            <p:sp>
              <p:nvSpPr>
                <p:cNvPr id="218166" name="Rectangle 68"/>
                <p:cNvSpPr>
                  <a:spLocks noChangeArrowheads="1"/>
                </p:cNvSpPr>
                <p:nvPr/>
              </p:nvSpPr>
              <p:spPr bwMode="auto">
                <a:xfrm>
                  <a:off x="897" y="2820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成立通用部品製造廠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67" name="Rectangle 69"/>
                <p:cNvSpPr>
                  <a:spLocks noChangeArrowheads="1"/>
                </p:cNvSpPr>
                <p:nvPr/>
              </p:nvSpPr>
              <p:spPr bwMode="auto">
                <a:xfrm>
                  <a:off x="886" y="2820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70"/>
              <p:cNvGrpSpPr>
                <a:grpSpLocks/>
              </p:cNvGrpSpPr>
              <p:nvPr/>
            </p:nvGrpSpPr>
            <p:grpSpPr bwMode="auto">
              <a:xfrm>
                <a:off x="2348" y="2820"/>
                <a:ext cx="1758" cy="633"/>
                <a:chOff x="2348" y="2820"/>
                <a:chExt cx="1758" cy="633"/>
              </a:xfrm>
            </p:grpSpPr>
            <p:sp>
              <p:nvSpPr>
                <p:cNvPr id="218164" name="Rectangle 71"/>
                <p:cNvSpPr>
                  <a:spLocks noChangeArrowheads="1"/>
                </p:cNvSpPr>
                <p:nvPr/>
              </p:nvSpPr>
              <p:spPr bwMode="auto">
                <a:xfrm>
                  <a:off x="2359" y="2820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市場調查及部品選定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集資建廠（和泰公司＋經銷商）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通路佈建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65" name="Rectangle 72"/>
                <p:cNvSpPr>
                  <a:spLocks noChangeArrowheads="1"/>
                </p:cNvSpPr>
                <p:nvPr/>
              </p:nvSpPr>
              <p:spPr bwMode="auto">
                <a:xfrm>
                  <a:off x="2348" y="2820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73"/>
              <p:cNvGrpSpPr>
                <a:grpSpLocks/>
              </p:cNvGrpSpPr>
              <p:nvPr/>
            </p:nvGrpSpPr>
            <p:grpSpPr bwMode="auto">
              <a:xfrm>
                <a:off x="4106" y="2820"/>
                <a:ext cx="1670" cy="633"/>
                <a:chOff x="4106" y="2820"/>
                <a:chExt cx="1670" cy="633"/>
              </a:xfrm>
            </p:grpSpPr>
            <p:sp>
              <p:nvSpPr>
                <p:cNvPr id="218162" name="Rectangle 74"/>
                <p:cNvSpPr>
                  <a:spLocks noChangeArrowheads="1"/>
                </p:cNvSpPr>
                <p:nvPr/>
              </p:nvSpPr>
              <p:spPr bwMode="auto">
                <a:xfrm>
                  <a:off x="4117" y="2820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創造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10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億利益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63" name="Rectangle 75"/>
                <p:cNvSpPr>
                  <a:spLocks noChangeArrowheads="1"/>
                </p:cNvSpPr>
                <p:nvPr/>
              </p:nvSpPr>
              <p:spPr bwMode="auto">
                <a:xfrm>
                  <a:off x="4106" y="2820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6" name="Group 76"/>
              <p:cNvGrpSpPr>
                <a:grpSpLocks/>
              </p:cNvGrpSpPr>
              <p:nvPr/>
            </p:nvGrpSpPr>
            <p:grpSpPr bwMode="auto">
              <a:xfrm>
                <a:off x="886" y="3453"/>
                <a:ext cx="1462" cy="633"/>
                <a:chOff x="886" y="3453"/>
                <a:chExt cx="1462" cy="633"/>
              </a:xfrm>
            </p:grpSpPr>
            <p:sp>
              <p:nvSpPr>
                <p:cNvPr id="218160" name="Rectangle 77"/>
                <p:cNvSpPr>
                  <a:spLocks noChangeArrowheads="1"/>
                </p:cNvSpPr>
                <p:nvPr/>
              </p:nvSpPr>
              <p:spPr bwMode="auto">
                <a:xfrm>
                  <a:off x="897" y="3453"/>
                  <a:ext cx="1440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ＱＳ服務網建立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61" name="Rectangle 78"/>
                <p:cNvSpPr>
                  <a:spLocks noChangeArrowheads="1"/>
                </p:cNvSpPr>
                <p:nvPr/>
              </p:nvSpPr>
              <p:spPr bwMode="auto">
                <a:xfrm>
                  <a:off x="886" y="3453"/>
                  <a:ext cx="146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7" name="Group 79"/>
              <p:cNvGrpSpPr>
                <a:grpSpLocks/>
              </p:cNvGrpSpPr>
              <p:nvPr/>
            </p:nvGrpSpPr>
            <p:grpSpPr bwMode="auto">
              <a:xfrm>
                <a:off x="2348" y="3453"/>
                <a:ext cx="1758" cy="633"/>
                <a:chOff x="2348" y="3453"/>
                <a:chExt cx="1758" cy="633"/>
              </a:xfrm>
            </p:grpSpPr>
            <p:sp>
              <p:nvSpPr>
                <p:cNvPr id="218158" name="Rectangle 80"/>
                <p:cNvSpPr>
                  <a:spLocks noChangeArrowheads="1"/>
                </p:cNvSpPr>
                <p:nvPr/>
              </p:nvSpPr>
              <p:spPr bwMode="auto">
                <a:xfrm>
                  <a:off x="2359" y="3453"/>
                  <a:ext cx="1736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員工創業（和泰公司＋經銷商）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三四級廠分工</a:t>
                  </a:r>
                </a:p>
                <a:p>
                  <a:pPr algn="l" eaLnBrk="0" hangingPunct="0"/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以便利為核心競爭力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59" name="Rectangle 81"/>
                <p:cNvSpPr>
                  <a:spLocks noChangeArrowheads="1"/>
                </p:cNvSpPr>
                <p:nvPr/>
              </p:nvSpPr>
              <p:spPr bwMode="auto">
                <a:xfrm>
                  <a:off x="2348" y="3453"/>
                  <a:ext cx="17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8" name="Group 82"/>
              <p:cNvGrpSpPr>
                <a:grpSpLocks/>
              </p:cNvGrpSpPr>
              <p:nvPr/>
            </p:nvGrpSpPr>
            <p:grpSpPr bwMode="auto">
              <a:xfrm>
                <a:off x="4106" y="3453"/>
                <a:ext cx="1670" cy="633"/>
                <a:chOff x="4106" y="3453"/>
                <a:chExt cx="1670" cy="633"/>
              </a:xfrm>
            </p:grpSpPr>
            <p:sp>
              <p:nvSpPr>
                <p:cNvPr id="218156" name="Rectangle 83"/>
                <p:cNvSpPr>
                  <a:spLocks noChangeArrowheads="1"/>
                </p:cNvSpPr>
                <p:nvPr/>
              </p:nvSpPr>
              <p:spPr bwMode="auto">
                <a:xfrm>
                  <a:off x="4117" y="3453"/>
                  <a:ext cx="1648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創造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20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億利益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57" name="Rectangle 84"/>
                <p:cNvSpPr>
                  <a:spLocks noChangeArrowheads="1"/>
                </p:cNvSpPr>
                <p:nvPr/>
              </p:nvSpPr>
              <p:spPr bwMode="auto">
                <a:xfrm>
                  <a:off x="4106" y="3453"/>
                  <a:ext cx="167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9" name="Group 85"/>
              <p:cNvGrpSpPr>
                <a:grpSpLocks/>
              </p:cNvGrpSpPr>
              <p:nvPr/>
            </p:nvGrpSpPr>
            <p:grpSpPr bwMode="auto">
              <a:xfrm>
                <a:off x="886" y="4086"/>
                <a:ext cx="1462" cy="748"/>
                <a:chOff x="886" y="4086"/>
                <a:chExt cx="1462" cy="748"/>
              </a:xfrm>
            </p:grpSpPr>
            <p:sp>
              <p:nvSpPr>
                <p:cNvPr id="218154" name="Rectangle 86"/>
                <p:cNvSpPr>
                  <a:spLocks noChangeArrowheads="1"/>
                </p:cNvSpPr>
                <p:nvPr/>
              </p:nvSpPr>
              <p:spPr bwMode="auto">
                <a:xfrm>
                  <a:off x="897" y="4086"/>
                  <a:ext cx="1440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成立零件物流公司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55" name="Rectangle 87"/>
                <p:cNvSpPr>
                  <a:spLocks noChangeArrowheads="1"/>
                </p:cNvSpPr>
                <p:nvPr/>
              </p:nvSpPr>
              <p:spPr bwMode="auto">
                <a:xfrm>
                  <a:off x="886" y="4086"/>
                  <a:ext cx="1462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0" name="Group 88"/>
              <p:cNvGrpSpPr>
                <a:grpSpLocks/>
              </p:cNvGrpSpPr>
              <p:nvPr/>
            </p:nvGrpSpPr>
            <p:grpSpPr bwMode="auto">
              <a:xfrm>
                <a:off x="2348" y="4086"/>
                <a:ext cx="1758" cy="748"/>
                <a:chOff x="2348" y="4086"/>
                <a:chExt cx="1758" cy="748"/>
              </a:xfrm>
            </p:grpSpPr>
            <p:sp>
              <p:nvSpPr>
                <p:cNvPr id="218152" name="Rectangle 89"/>
                <p:cNvSpPr>
                  <a:spLocks noChangeArrowheads="1"/>
                </p:cNvSpPr>
                <p:nvPr/>
              </p:nvSpPr>
              <p:spPr bwMode="auto">
                <a:xfrm>
                  <a:off x="2359" y="4086"/>
                  <a:ext cx="1736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集資（和泰公司＋經銷商）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建立中古零件再用標準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中古零件貨源開發</a:t>
                  </a:r>
                </a:p>
                <a:p>
                  <a:pPr algn="l" eaLnBrk="0" hangingPunct="0">
                    <a:lnSpc>
                      <a:spcPct val="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及時送件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53" name="Rectangle 90"/>
                <p:cNvSpPr>
                  <a:spLocks noChangeArrowheads="1"/>
                </p:cNvSpPr>
                <p:nvPr/>
              </p:nvSpPr>
              <p:spPr bwMode="auto">
                <a:xfrm>
                  <a:off x="2348" y="4086"/>
                  <a:ext cx="175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" name="Group 91"/>
              <p:cNvGrpSpPr>
                <a:grpSpLocks/>
              </p:cNvGrpSpPr>
              <p:nvPr/>
            </p:nvGrpSpPr>
            <p:grpSpPr bwMode="auto">
              <a:xfrm>
                <a:off x="4106" y="4086"/>
                <a:ext cx="1670" cy="748"/>
                <a:chOff x="4106" y="4086"/>
                <a:chExt cx="1670" cy="748"/>
              </a:xfrm>
            </p:grpSpPr>
            <p:sp>
              <p:nvSpPr>
                <p:cNvPr id="218150" name="Rectangle 92"/>
                <p:cNvSpPr>
                  <a:spLocks noChangeArrowheads="1"/>
                </p:cNvSpPr>
                <p:nvPr/>
              </p:nvSpPr>
              <p:spPr bwMode="auto">
                <a:xfrm>
                  <a:off x="4117" y="4086"/>
                  <a:ext cx="1648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創造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20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億利益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8151" name="Rectangle 93"/>
                <p:cNvSpPr>
                  <a:spLocks noChangeArrowheads="1"/>
                </p:cNvSpPr>
                <p:nvPr/>
              </p:nvSpPr>
              <p:spPr bwMode="auto">
                <a:xfrm>
                  <a:off x="4106" y="4086"/>
                  <a:ext cx="167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18121" name="Rectangle 94"/>
            <p:cNvSpPr>
              <a:spLocks noChangeArrowheads="1"/>
            </p:cNvSpPr>
            <p:nvPr/>
          </p:nvSpPr>
          <p:spPr bwMode="auto">
            <a:xfrm>
              <a:off x="-3" y="-3"/>
              <a:ext cx="5782" cy="484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48E15-28C9-41E5-BDED-E8B2B90E2353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19139" name="Rectangle 59"/>
          <p:cNvSpPr>
            <a:spLocks noChangeArrowheads="1"/>
          </p:cNvSpPr>
          <p:nvPr/>
        </p:nvSpPr>
        <p:spPr bwMode="auto">
          <a:xfrm>
            <a:off x="1042988" y="1989138"/>
            <a:ext cx="7489825" cy="31686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19140" name="Picture 5" descr="index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5238" y="260350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141" name="Text Box 6"/>
          <p:cNvSpPr txBox="1">
            <a:spLocks noChangeArrowheads="1"/>
          </p:cNvSpPr>
          <p:nvPr/>
        </p:nvSpPr>
        <p:spPr bwMode="auto">
          <a:xfrm>
            <a:off x="468313" y="26035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策略構想與願景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目標的形成</a:t>
            </a:r>
          </a:p>
        </p:txBody>
      </p:sp>
      <p:sp>
        <p:nvSpPr>
          <p:cNvPr id="219142" name="Text Box 7"/>
          <p:cNvSpPr txBox="1">
            <a:spLocks noChangeArrowheads="1"/>
          </p:cNvSpPr>
          <p:nvPr/>
        </p:nvSpPr>
        <p:spPr bwMode="auto">
          <a:xfrm>
            <a:off x="620713" y="930275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願景 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III ---- 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集團市值</a:t>
            </a:r>
            <a:r>
              <a:rPr lang="en-US" altLang="zh-TW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1,000</a:t>
            </a:r>
            <a:r>
              <a:rPr lang="zh-TW" altLang="en-US" sz="20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億元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77913" y="2012950"/>
            <a:ext cx="7391400" cy="3116263"/>
            <a:chOff x="-3" y="-3"/>
            <a:chExt cx="5782" cy="196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776" cy="1957"/>
              <a:chOff x="0" y="0"/>
              <a:chExt cx="5776" cy="1957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886" cy="403"/>
                <a:chOff x="0" y="0"/>
                <a:chExt cx="886" cy="403"/>
              </a:xfrm>
            </p:grpSpPr>
            <p:sp>
              <p:nvSpPr>
                <p:cNvPr id="219192" name="Rectangle 11"/>
                <p:cNvSpPr>
                  <a:spLocks noChangeArrowheads="1"/>
                </p:cNvSpPr>
                <p:nvPr/>
              </p:nvSpPr>
              <p:spPr bwMode="auto">
                <a:xfrm>
                  <a:off x="11" y="0"/>
                  <a:ext cx="86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6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策略</a:t>
                  </a:r>
                </a:p>
              </p:txBody>
            </p:sp>
            <p:sp>
              <p:nvSpPr>
                <p:cNvPr id="219193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886" y="0"/>
                <a:ext cx="1462" cy="403"/>
                <a:chOff x="886" y="0"/>
                <a:chExt cx="1462" cy="403"/>
              </a:xfrm>
            </p:grpSpPr>
            <p:sp>
              <p:nvSpPr>
                <p:cNvPr id="219190" name="Rectangle 14"/>
                <p:cNvSpPr>
                  <a:spLocks noChangeArrowheads="1"/>
                </p:cNvSpPr>
                <p:nvPr/>
              </p:nvSpPr>
              <p:spPr bwMode="auto">
                <a:xfrm>
                  <a:off x="897" y="0"/>
                  <a:ext cx="14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組織目標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91" name="Rectangle 15"/>
                <p:cNvSpPr>
                  <a:spLocks noChangeArrowheads="1"/>
                </p:cNvSpPr>
                <p:nvPr/>
              </p:nvSpPr>
              <p:spPr bwMode="auto">
                <a:xfrm>
                  <a:off x="886" y="0"/>
                  <a:ext cx="14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348" y="0"/>
                <a:ext cx="1758" cy="403"/>
                <a:chOff x="2348" y="0"/>
                <a:chExt cx="1758" cy="403"/>
              </a:xfrm>
            </p:grpSpPr>
            <p:sp>
              <p:nvSpPr>
                <p:cNvPr id="219188" name="Rectangle 17"/>
                <p:cNvSpPr>
                  <a:spLocks noChangeArrowheads="1"/>
                </p:cNvSpPr>
                <p:nvPr/>
              </p:nvSpPr>
              <p:spPr bwMode="auto">
                <a:xfrm>
                  <a:off x="2359" y="0"/>
                  <a:ext cx="173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關鍵流程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89" name="Rectangle 18"/>
                <p:cNvSpPr>
                  <a:spLocks noChangeArrowheads="1"/>
                </p:cNvSpPr>
                <p:nvPr/>
              </p:nvSpPr>
              <p:spPr bwMode="auto">
                <a:xfrm>
                  <a:off x="2348" y="0"/>
                  <a:ext cx="17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4106" y="0"/>
                <a:ext cx="1670" cy="403"/>
                <a:chOff x="4106" y="0"/>
                <a:chExt cx="1670" cy="403"/>
              </a:xfrm>
            </p:grpSpPr>
            <p:sp>
              <p:nvSpPr>
                <p:cNvPr id="219186" name="Rectangle 20"/>
                <p:cNvSpPr>
                  <a:spLocks noChangeArrowheads="1"/>
                </p:cNvSpPr>
                <p:nvPr/>
              </p:nvSpPr>
              <p:spPr bwMode="auto">
                <a:xfrm>
                  <a:off x="4117" y="0"/>
                  <a:ext cx="16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FFFF00"/>
                      </a:solidFill>
                      <a:latin typeface="Times New Roman" pitchFamily="18" charset="0"/>
                      <a:ea typeface="標楷體" pitchFamily="65" charset="-120"/>
                    </a:rPr>
                    <a:t>關鍵評量指標</a:t>
                  </a:r>
                  <a:endParaRPr lang="zh-TW" altLang="en-US" sz="2400" b="1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87" name="Rectangle 21"/>
                <p:cNvSpPr>
                  <a:spLocks noChangeArrowheads="1"/>
                </p:cNvSpPr>
                <p:nvPr/>
              </p:nvSpPr>
              <p:spPr bwMode="auto">
                <a:xfrm>
                  <a:off x="4106" y="0"/>
                  <a:ext cx="16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0" y="403"/>
                <a:ext cx="886" cy="518"/>
                <a:chOff x="0" y="403"/>
                <a:chExt cx="886" cy="518"/>
              </a:xfrm>
            </p:grpSpPr>
            <p:sp>
              <p:nvSpPr>
                <p:cNvPr id="219184" name="Rectangle 23"/>
                <p:cNvSpPr>
                  <a:spLocks noChangeArrowheads="1"/>
                </p:cNvSpPr>
                <p:nvPr/>
              </p:nvSpPr>
              <p:spPr bwMode="auto">
                <a:xfrm>
                  <a:off x="11" y="403"/>
                  <a:ext cx="86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擴展上下游</a:t>
                  </a:r>
                </a:p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新事業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85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88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886" y="403"/>
                <a:ext cx="1462" cy="518"/>
                <a:chOff x="886" y="403"/>
                <a:chExt cx="1462" cy="518"/>
              </a:xfrm>
            </p:grpSpPr>
            <p:sp>
              <p:nvSpPr>
                <p:cNvPr id="219182" name="Rectangle 26"/>
                <p:cNvSpPr>
                  <a:spLocks noChangeArrowheads="1"/>
                </p:cNvSpPr>
                <p:nvPr/>
              </p:nvSpPr>
              <p:spPr bwMode="auto">
                <a:xfrm>
                  <a:off x="897" y="403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成立週邊事業部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83" name="Rectangle 27"/>
                <p:cNvSpPr>
                  <a:spLocks noChangeArrowheads="1"/>
                </p:cNvSpPr>
                <p:nvPr/>
              </p:nvSpPr>
              <p:spPr bwMode="auto">
                <a:xfrm>
                  <a:off x="886" y="403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348" y="403"/>
                <a:ext cx="1758" cy="518"/>
                <a:chOff x="2348" y="403"/>
                <a:chExt cx="1758" cy="518"/>
              </a:xfrm>
            </p:grpSpPr>
            <p:sp>
              <p:nvSpPr>
                <p:cNvPr id="219180" name="Rectangle 29"/>
                <p:cNvSpPr>
                  <a:spLocks noChangeArrowheads="1"/>
                </p:cNvSpPr>
                <p:nvPr/>
              </p:nvSpPr>
              <p:spPr bwMode="auto">
                <a:xfrm>
                  <a:off x="2359" y="403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 eaLnBrk="0" hangingPunct="0">
                    <a:lnSpc>
                      <a:spcPct val="21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車輛週邊產業整合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  <a:p>
                  <a:pPr algn="l">
                    <a:lnSpc>
                      <a:spcPct val="13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供應鏈及客製化規劃</a:t>
                  </a:r>
                </a:p>
              </p:txBody>
            </p:sp>
            <p:sp>
              <p:nvSpPr>
                <p:cNvPr id="219181" name="Rectangle 30"/>
                <p:cNvSpPr>
                  <a:spLocks noChangeArrowheads="1"/>
                </p:cNvSpPr>
                <p:nvPr/>
              </p:nvSpPr>
              <p:spPr bwMode="auto">
                <a:xfrm>
                  <a:off x="2348" y="403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4106" y="403"/>
                <a:ext cx="1670" cy="518"/>
                <a:chOff x="4106" y="403"/>
                <a:chExt cx="1670" cy="518"/>
              </a:xfrm>
            </p:grpSpPr>
            <p:sp>
              <p:nvSpPr>
                <p:cNvPr id="219178" name="Rectangle 32"/>
                <p:cNvSpPr>
                  <a:spLocks noChangeArrowheads="1"/>
                </p:cNvSpPr>
                <p:nvPr/>
              </p:nvSpPr>
              <p:spPr bwMode="auto">
                <a:xfrm>
                  <a:off x="4117" y="403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創造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20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億利益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79" name="Rectangle 33"/>
                <p:cNvSpPr>
                  <a:spLocks noChangeArrowheads="1"/>
                </p:cNvSpPr>
                <p:nvPr/>
              </p:nvSpPr>
              <p:spPr bwMode="auto">
                <a:xfrm>
                  <a:off x="4106" y="403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921"/>
                <a:ext cx="886" cy="518"/>
                <a:chOff x="0" y="921"/>
                <a:chExt cx="886" cy="518"/>
              </a:xfrm>
            </p:grpSpPr>
            <p:sp>
              <p:nvSpPr>
                <p:cNvPr id="219176" name="Rectangle 35"/>
                <p:cNvSpPr>
                  <a:spLocks noChangeArrowheads="1"/>
                </p:cNvSpPr>
                <p:nvPr/>
              </p:nvSpPr>
              <p:spPr bwMode="auto">
                <a:xfrm>
                  <a:off x="11" y="921"/>
                  <a:ext cx="86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開創通路、</a:t>
                  </a:r>
                </a:p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新商品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77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88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886" y="921"/>
                <a:ext cx="1462" cy="518"/>
                <a:chOff x="886" y="921"/>
                <a:chExt cx="1462" cy="518"/>
              </a:xfrm>
            </p:grpSpPr>
            <p:sp>
              <p:nvSpPr>
                <p:cNvPr id="219174" name="Rectangle 38"/>
                <p:cNvSpPr>
                  <a:spLocks noChangeArrowheads="1"/>
                </p:cNvSpPr>
                <p:nvPr/>
              </p:nvSpPr>
              <p:spPr bwMode="auto">
                <a:xfrm>
                  <a:off x="897" y="921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投資固網及人壽險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75" name="Rectangle 39"/>
                <p:cNvSpPr>
                  <a:spLocks noChangeArrowheads="1"/>
                </p:cNvSpPr>
                <p:nvPr/>
              </p:nvSpPr>
              <p:spPr bwMode="auto">
                <a:xfrm>
                  <a:off x="886" y="921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2348" y="921"/>
                <a:ext cx="1758" cy="518"/>
                <a:chOff x="2348" y="921"/>
                <a:chExt cx="1758" cy="518"/>
              </a:xfrm>
            </p:grpSpPr>
            <p:sp>
              <p:nvSpPr>
                <p:cNvPr id="219172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9" y="921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9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建立全省資訊網</a:t>
                  </a:r>
                </a:p>
                <a:p>
                  <a:pPr algn="l" eaLnBrk="0" hangingPunct="0">
                    <a:lnSpc>
                      <a:spcPct val="14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增加業務通路商品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73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8" y="921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4106" y="921"/>
                <a:ext cx="1670" cy="518"/>
                <a:chOff x="4106" y="921"/>
                <a:chExt cx="1670" cy="518"/>
              </a:xfrm>
            </p:grpSpPr>
            <p:sp>
              <p:nvSpPr>
                <p:cNvPr id="219170" name="Rectangle 44"/>
                <p:cNvSpPr>
                  <a:spLocks noChangeArrowheads="1"/>
                </p:cNvSpPr>
                <p:nvPr/>
              </p:nvSpPr>
              <p:spPr bwMode="auto">
                <a:xfrm>
                  <a:off x="4117" y="921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創造</a:t>
                  </a: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10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億利益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71" name="Rectangle 45"/>
                <p:cNvSpPr>
                  <a:spLocks noChangeArrowheads="1"/>
                </p:cNvSpPr>
                <p:nvPr/>
              </p:nvSpPr>
              <p:spPr bwMode="auto">
                <a:xfrm>
                  <a:off x="4106" y="921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0" y="1439"/>
                <a:ext cx="886" cy="518"/>
                <a:chOff x="0" y="1439"/>
                <a:chExt cx="886" cy="518"/>
              </a:xfrm>
            </p:grpSpPr>
            <p:sp>
              <p:nvSpPr>
                <p:cNvPr id="219168" name="Rectangle 47"/>
                <p:cNvSpPr>
                  <a:spLocks noChangeArrowheads="1"/>
                </p:cNvSpPr>
                <p:nvPr/>
              </p:nvSpPr>
              <p:spPr bwMode="auto">
                <a:xfrm>
                  <a:off x="11" y="1439"/>
                  <a:ext cx="86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zh-TW" altLang="en-US" sz="1200" b="1">
                      <a:solidFill>
                        <a:srgbClr val="66FFFF"/>
                      </a:solidFill>
                      <a:latin typeface="Times New Roman" pitchFamily="18" charset="0"/>
                      <a:ea typeface="標楷體" pitchFamily="65" charset="-120"/>
                    </a:rPr>
                    <a:t>加強大陸市場開拓</a:t>
                  </a:r>
                  <a:endParaRPr lang="zh-TW" altLang="en-US" sz="2400" b="1">
                    <a:solidFill>
                      <a:srgbClr val="66FFFF"/>
                    </a:solidFill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69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1439"/>
                  <a:ext cx="88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886" y="1439"/>
                <a:ext cx="1462" cy="518"/>
                <a:chOff x="886" y="1439"/>
                <a:chExt cx="1462" cy="518"/>
              </a:xfrm>
            </p:grpSpPr>
            <p:sp>
              <p:nvSpPr>
                <p:cNvPr id="219166" name="Rectangle 50"/>
                <p:cNvSpPr>
                  <a:spLocks noChangeArrowheads="1"/>
                </p:cNvSpPr>
                <p:nvPr/>
              </p:nvSpPr>
              <p:spPr bwMode="auto">
                <a:xfrm>
                  <a:off x="897" y="1439"/>
                  <a:ext cx="144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成立和裕公司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67" name="Rectangle 51"/>
                <p:cNvSpPr>
                  <a:spLocks noChangeArrowheads="1"/>
                </p:cNvSpPr>
                <p:nvPr/>
              </p:nvSpPr>
              <p:spPr bwMode="auto">
                <a:xfrm>
                  <a:off x="886" y="1439"/>
                  <a:ext cx="14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2348" y="1439"/>
                <a:ext cx="1758" cy="518"/>
                <a:chOff x="2348" y="1439"/>
                <a:chExt cx="1758" cy="518"/>
              </a:xfrm>
            </p:grpSpPr>
            <p:sp>
              <p:nvSpPr>
                <p:cNvPr id="219164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9" y="1439"/>
                  <a:ext cx="173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l">
                    <a:lnSpc>
                      <a:spcPct val="16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大陸服務廠設立</a:t>
                  </a:r>
                </a:p>
                <a:p>
                  <a:pPr algn="l" eaLnBrk="0" hangingPunct="0">
                    <a:lnSpc>
                      <a:spcPct val="150000"/>
                    </a:lnSpc>
                  </a:pPr>
                  <a:r>
                    <a:rPr lang="en-US" altLang="zh-TW" sz="1200">
                      <a:latin typeface="Times New Roman" pitchFamily="18" charset="0"/>
                      <a:ea typeface="標楷體" pitchFamily="65" charset="-120"/>
                    </a:rPr>
                    <a:t>‧</a:t>
                  </a:r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販賣通路評估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65" name="Rectangle 54"/>
                <p:cNvSpPr>
                  <a:spLocks noChangeArrowheads="1"/>
                </p:cNvSpPr>
                <p:nvPr/>
              </p:nvSpPr>
              <p:spPr bwMode="auto">
                <a:xfrm>
                  <a:off x="2348" y="1439"/>
                  <a:ext cx="17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4106" y="1439"/>
                <a:ext cx="1670" cy="518"/>
                <a:chOff x="4106" y="1439"/>
                <a:chExt cx="1670" cy="518"/>
              </a:xfrm>
            </p:grpSpPr>
            <p:sp>
              <p:nvSpPr>
                <p:cNvPr id="219162" name="Rectangle 56"/>
                <p:cNvSpPr>
                  <a:spLocks noChangeArrowheads="1"/>
                </p:cNvSpPr>
                <p:nvPr/>
              </p:nvSpPr>
              <p:spPr bwMode="auto">
                <a:xfrm>
                  <a:off x="4117" y="1439"/>
                  <a:ext cx="16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/>
                  <a:r>
                    <a:rPr lang="zh-TW" altLang="en-US" sz="1200">
                      <a:latin typeface="Times New Roman" pitchFamily="18" charset="0"/>
                      <a:ea typeface="標楷體" pitchFamily="65" charset="-120"/>
                    </a:rPr>
                    <a:t>打入大陸市場</a:t>
                  </a:r>
                  <a:endParaRPr lang="zh-TW" altLang="en-US" sz="24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219163" name="Rectangle 57"/>
                <p:cNvSpPr>
                  <a:spLocks noChangeArrowheads="1"/>
                </p:cNvSpPr>
                <p:nvPr/>
              </p:nvSpPr>
              <p:spPr bwMode="auto">
                <a:xfrm>
                  <a:off x="4106" y="1439"/>
                  <a:ext cx="167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19145" name="Rectangle 58"/>
            <p:cNvSpPr>
              <a:spLocks noChangeArrowheads="1"/>
            </p:cNvSpPr>
            <p:nvPr/>
          </p:nvSpPr>
          <p:spPr bwMode="auto">
            <a:xfrm>
              <a:off x="-3" y="-3"/>
              <a:ext cx="5782" cy="196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2968</Words>
  <Application>Microsoft Office PowerPoint</Application>
  <PresentationFormat>如螢幕大小 (4:3)</PresentationFormat>
  <Paragraphs>448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教學目標</vt:lpstr>
      <vt:lpstr>和泰汽車的IS/IT策略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和泰汽車的IS/IT策略</dc:title>
  <dc:creator>Your User Name</dc:creator>
  <cp:lastModifiedBy>Your User Name</cp:lastModifiedBy>
  <cp:revision>1</cp:revision>
  <dcterms:created xsi:type="dcterms:W3CDTF">2010-07-17T13:50:41Z</dcterms:created>
  <dcterms:modified xsi:type="dcterms:W3CDTF">2010-07-17T13:51:16Z</dcterms:modified>
</cp:coreProperties>
</file>